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71" r:id="rId13"/>
    <p:sldId id="269" r:id="rId14"/>
    <p:sldId id="270" r:id="rId15"/>
    <p:sldId id="272" r:id="rId16"/>
    <p:sldId id="274" r:id="rId17"/>
    <p:sldId id="275" r:id="rId18"/>
    <p:sldId id="273" r:id="rId19"/>
    <p:sldId id="276" r:id="rId20"/>
    <p:sldId id="278"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1" d="100"/>
          <a:sy n="131" d="100"/>
        </p:scale>
        <p:origin x="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65CE74E-AB26-4998-AD42-012C4C1AD076}"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635964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36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3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7441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33685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1916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2819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3094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2019/6/16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9867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600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997B5FA-0921-464F-AAE1-844C04324D75}" type="datetimeFigureOut">
              <a:rPr lang="zh-CN" altLang="en-US" smtClean="0"/>
              <a:t>2019/6/16</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5CE74E-AB26-4998-AD42-012C4C1AD076}"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75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997B5FA-0921-464F-AAE1-844C04324D75}" type="datetimeFigureOut">
              <a:rPr lang="zh-CN" altLang="en-US" smtClean="0"/>
              <a:t>2019/6/16</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65CE74E-AB26-4998-AD42-012C4C1AD076}"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9432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9B484-C47D-FF43-B101-3438638D9067}"/>
              </a:ext>
            </a:extLst>
          </p:cNvPr>
          <p:cNvSpPr>
            <a:spLocks noGrp="1"/>
          </p:cNvSpPr>
          <p:nvPr>
            <p:ph type="ctrTitle"/>
          </p:nvPr>
        </p:nvSpPr>
        <p:spPr>
          <a:xfrm>
            <a:off x="1915127" y="1253432"/>
            <a:ext cx="8361229" cy="2098226"/>
          </a:xfrm>
        </p:spPr>
        <p:txBody>
          <a:bodyPr/>
          <a:lstStyle/>
          <a:p>
            <a:r>
              <a:rPr lang="zh-CN" altLang="en-US" sz="4000" b="1" dirty="0"/>
              <a:t>基于</a:t>
            </a:r>
            <a:r>
              <a:rPr lang="en" altLang="zh-CN" sz="4000" b="1" dirty="0"/>
              <a:t>HDR</a:t>
            </a:r>
            <a:r>
              <a:rPr lang="zh-CN" altLang="en-US" sz="4000" b="1" dirty="0"/>
              <a:t>算法的实时</a:t>
            </a:r>
            <a:r>
              <a:rPr lang="en" altLang="zh-CN" sz="4000" b="1" dirty="0"/>
              <a:t>VR</a:t>
            </a:r>
            <a:r>
              <a:rPr lang="zh-CN" altLang="en-US" sz="4000" b="1" dirty="0"/>
              <a:t>视频播放器</a:t>
            </a:r>
            <a:br>
              <a:rPr lang="zh-CN" altLang="en-US" sz="4000" b="1" dirty="0"/>
            </a:br>
            <a:endParaRPr kumimoji="1" lang="zh-CN" altLang="en-US" sz="4000" dirty="0"/>
          </a:p>
        </p:txBody>
      </p:sp>
      <p:sp>
        <p:nvSpPr>
          <p:cNvPr id="3" name="副标题 2">
            <a:extLst>
              <a:ext uri="{FF2B5EF4-FFF2-40B4-BE49-F238E27FC236}">
                <a16:creationId xmlns:a16="http://schemas.microsoft.com/office/drawing/2014/main" id="{373523F7-F55A-F049-A54A-5D1C093AE6BF}"/>
              </a:ext>
            </a:extLst>
          </p:cNvPr>
          <p:cNvSpPr>
            <a:spLocks noGrp="1"/>
          </p:cNvSpPr>
          <p:nvPr>
            <p:ph type="subTitle" idx="1"/>
          </p:nvPr>
        </p:nvSpPr>
        <p:spPr>
          <a:xfrm>
            <a:off x="2679904" y="3187794"/>
            <a:ext cx="6989390" cy="1014555"/>
          </a:xfrm>
        </p:spPr>
        <p:txBody>
          <a:bodyPr>
            <a:normAutofit fontScale="92500" lnSpcReduction="20000"/>
          </a:bodyPr>
          <a:lstStyle/>
          <a:p>
            <a:r>
              <a:rPr lang="en-US" altLang="zh-CN" dirty="0"/>
              <a:t>16340023 </a:t>
            </a:r>
            <a:r>
              <a:rPr lang="zh-CN" altLang="en-US" dirty="0"/>
              <a:t>陈明亮</a:t>
            </a:r>
            <a:endParaRPr lang="en-US" altLang="zh-CN" dirty="0"/>
          </a:p>
          <a:p>
            <a:r>
              <a:rPr lang="en-US" altLang="zh-CN" dirty="0"/>
              <a:t>16340024 </a:t>
            </a:r>
            <a:r>
              <a:rPr lang="zh-CN" altLang="en-US" dirty="0"/>
              <a:t>陈铭涛</a:t>
            </a:r>
          </a:p>
          <a:p>
            <a:r>
              <a:rPr lang="en-US" altLang="zh-CN" dirty="0"/>
              <a:t>16340025 </a:t>
            </a:r>
            <a:r>
              <a:rPr lang="zh-CN" altLang="en-US" dirty="0"/>
              <a:t>陈慕远</a:t>
            </a:r>
            <a:endParaRPr kumimoji="1" lang="zh-CN" altLang="en-US" dirty="0"/>
          </a:p>
        </p:txBody>
      </p:sp>
    </p:spTree>
    <p:extLst>
      <p:ext uri="{BB962C8B-B14F-4D97-AF65-F5344CB8AC3E}">
        <p14:creationId xmlns:p14="http://schemas.microsoft.com/office/powerpoint/2010/main" val="180330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3190E51-8074-2041-B7CD-2517095D7D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00" y="2623788"/>
            <a:ext cx="5880100" cy="2940050"/>
          </a:xfrm>
        </p:spPr>
      </p:pic>
      <p:sp>
        <p:nvSpPr>
          <p:cNvPr id="4" name="标题 1">
            <a:extLst>
              <a:ext uri="{FF2B5EF4-FFF2-40B4-BE49-F238E27FC236}">
                <a16:creationId xmlns:a16="http://schemas.microsoft.com/office/drawing/2014/main" id="{B76DA287-B44A-9D4B-9E17-0F7668D79626}"/>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4713BFFD-0BC1-874C-9685-69F118192574}"/>
              </a:ext>
            </a:extLst>
          </p:cNvPr>
          <p:cNvSpPr/>
          <p:nvPr/>
        </p:nvSpPr>
        <p:spPr>
          <a:xfrm>
            <a:off x="1371600" y="1428750"/>
            <a:ext cx="6096000" cy="461665"/>
          </a:xfrm>
          <a:prstGeom prst="rect">
            <a:avLst/>
          </a:prstGeom>
        </p:spPr>
        <p:txBody>
          <a:bodyPr>
            <a:spAutoFit/>
          </a:bodyPr>
          <a:lstStyle/>
          <a:p>
            <a:r>
              <a:rPr lang="zh-CN" altLang="en-US" sz="2400" dirty="0"/>
              <a:t>单幅效果</a:t>
            </a:r>
            <a:endParaRPr lang="zh-CN" altLang="en-US" sz="4000" dirty="0">
              <a:effectLst/>
            </a:endParaRPr>
          </a:p>
        </p:txBody>
      </p:sp>
      <p:pic>
        <p:nvPicPr>
          <p:cNvPr id="9" name="图片 8">
            <a:extLst>
              <a:ext uri="{FF2B5EF4-FFF2-40B4-BE49-F238E27FC236}">
                <a16:creationId xmlns:a16="http://schemas.microsoft.com/office/drawing/2014/main" id="{F429EA3A-D726-804D-A97F-492F712D2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2633365"/>
            <a:ext cx="5880100" cy="2930473"/>
          </a:xfrm>
          <a:prstGeom prst="rect">
            <a:avLst/>
          </a:prstGeom>
        </p:spPr>
      </p:pic>
    </p:spTree>
    <p:extLst>
      <p:ext uri="{BB962C8B-B14F-4D97-AF65-F5344CB8AC3E}">
        <p14:creationId xmlns:p14="http://schemas.microsoft.com/office/powerpoint/2010/main" val="369143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0DB04-6AA7-0A43-9914-B7B8523B2546}"/>
              </a:ext>
            </a:extLst>
          </p:cNvPr>
          <p:cNvSpPr>
            <a:spLocks noGrp="1"/>
          </p:cNvSpPr>
          <p:nvPr>
            <p:ph type="title"/>
          </p:nvPr>
        </p:nvSpPr>
        <p:spPr/>
        <p:txBody>
          <a:bodyPr/>
          <a:lstStyle/>
          <a:p>
            <a:r>
              <a:rPr kumimoji="1" lang="en-US" altLang="zh-CN" dirty="0"/>
              <a:t>Related</a:t>
            </a:r>
            <a:r>
              <a:rPr kumimoji="1" lang="zh-CN" altLang="en-US" dirty="0"/>
              <a:t> </a:t>
            </a:r>
            <a:r>
              <a:rPr kumimoji="1" lang="en-US" altLang="zh-CN" dirty="0"/>
              <a:t>Work</a:t>
            </a:r>
            <a:endParaRPr kumimoji="1" lang="zh-CN" altLang="en-US" dirty="0"/>
          </a:p>
        </p:txBody>
      </p:sp>
      <p:sp>
        <p:nvSpPr>
          <p:cNvPr id="3" name="内容占位符 2">
            <a:extLst>
              <a:ext uri="{FF2B5EF4-FFF2-40B4-BE49-F238E27FC236}">
                <a16:creationId xmlns:a16="http://schemas.microsoft.com/office/drawing/2014/main" id="{5E5996DF-67DC-8D45-AB0F-AFF10A2673E7}"/>
              </a:ext>
            </a:extLst>
          </p:cNvPr>
          <p:cNvSpPr>
            <a:spLocks noGrp="1"/>
          </p:cNvSpPr>
          <p:nvPr>
            <p:ph idx="1"/>
          </p:nvPr>
        </p:nvSpPr>
        <p:spPr>
          <a:xfrm>
            <a:off x="1295400" y="2004715"/>
            <a:ext cx="6502400" cy="3581400"/>
          </a:xfrm>
        </p:spPr>
        <p:txBody>
          <a:bodyPr>
            <a:normAutofit/>
          </a:bodyPr>
          <a:lstStyle/>
          <a:p>
            <a:r>
              <a:rPr lang="zh-CN" altLang="en-US" sz="1800" dirty="0"/>
              <a:t>使用多帧图像进行阴影区域的降噪</a:t>
            </a:r>
          </a:p>
          <a:p>
            <a:r>
              <a:rPr lang="zh-CN" altLang="en-US" sz="1800" dirty="0"/>
              <a:t>使用局部色调映射压缩动态范围</a:t>
            </a:r>
          </a:p>
          <a:p>
            <a:r>
              <a:rPr lang="zh-CN" altLang="en-US" sz="1800" dirty="0"/>
              <a:t>使用高斯金字塔，将相邻帧之间的图像进行分层全局配准</a:t>
            </a:r>
            <a:endParaRPr lang="en-US" altLang="zh-CN" sz="1800" dirty="0"/>
          </a:p>
          <a:p>
            <a:r>
              <a:rPr lang="zh-CN" altLang="en-US" sz="1800" i="0" dirty="0"/>
              <a:t>实现全局去噪，同时基于图像对对时域进行融合</a:t>
            </a:r>
          </a:p>
        </p:txBody>
      </p:sp>
      <p:sp>
        <p:nvSpPr>
          <p:cNvPr id="4" name="矩形 3">
            <a:extLst>
              <a:ext uri="{FF2B5EF4-FFF2-40B4-BE49-F238E27FC236}">
                <a16:creationId xmlns:a16="http://schemas.microsoft.com/office/drawing/2014/main" id="{D5E54E56-6A1E-9C47-8616-9E313E5C111D}"/>
              </a:ext>
            </a:extLst>
          </p:cNvPr>
          <p:cNvSpPr/>
          <p:nvPr/>
        </p:nvSpPr>
        <p:spPr>
          <a:xfrm>
            <a:off x="1371600" y="1428750"/>
            <a:ext cx="7962900" cy="461665"/>
          </a:xfrm>
          <a:prstGeom prst="rect">
            <a:avLst/>
          </a:prstGeom>
        </p:spPr>
        <p:txBody>
          <a:bodyPr wrap="square">
            <a:spAutoFit/>
          </a:bodyPr>
          <a:lstStyle/>
          <a:p>
            <a:r>
              <a:rPr lang="zh-CN" altLang="en-US" sz="2400" dirty="0"/>
              <a:t>结合</a:t>
            </a:r>
            <a:r>
              <a:rPr lang="en" altLang="zh-CN" sz="2400" dirty="0" err="1"/>
              <a:t>Brust</a:t>
            </a:r>
            <a:r>
              <a:rPr lang="en" altLang="zh-CN" sz="2400" dirty="0"/>
              <a:t> Photography</a:t>
            </a:r>
            <a:r>
              <a:rPr lang="zh-CN" altLang="en-US" sz="2400" dirty="0"/>
              <a:t>进行高动态场景视频的多帧拟合</a:t>
            </a:r>
            <a:endParaRPr kumimoji="1" lang="zh-CN" altLang="en-US" sz="2400" dirty="0"/>
          </a:p>
        </p:txBody>
      </p:sp>
      <p:pic>
        <p:nvPicPr>
          <p:cNvPr id="6" name="图片 5">
            <a:extLst>
              <a:ext uri="{FF2B5EF4-FFF2-40B4-BE49-F238E27FC236}">
                <a16:creationId xmlns:a16="http://schemas.microsoft.com/office/drawing/2014/main" id="{4AE191EB-8820-9D4F-A6A2-1C6F4C0A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775976"/>
            <a:ext cx="7721600" cy="2708742"/>
          </a:xfrm>
          <a:prstGeom prst="rect">
            <a:avLst/>
          </a:prstGeom>
        </p:spPr>
      </p:pic>
      <p:sp>
        <p:nvSpPr>
          <p:cNvPr id="7" name="文本框 6">
            <a:extLst>
              <a:ext uri="{FF2B5EF4-FFF2-40B4-BE49-F238E27FC236}">
                <a16:creationId xmlns:a16="http://schemas.microsoft.com/office/drawing/2014/main" id="{6CEFA2F5-BDE0-D34E-B774-6E96823DDA19}"/>
              </a:ext>
            </a:extLst>
          </p:cNvPr>
          <p:cNvSpPr txBox="1"/>
          <p:nvPr/>
        </p:nvSpPr>
        <p:spPr>
          <a:xfrm>
            <a:off x="8001000" y="2222500"/>
            <a:ext cx="3911600" cy="1169551"/>
          </a:xfrm>
          <a:prstGeom prst="rect">
            <a:avLst/>
          </a:prstGeom>
          <a:noFill/>
        </p:spPr>
        <p:txBody>
          <a:bodyPr wrap="square" rtlCol="0">
            <a:spAutoFit/>
          </a:bodyPr>
          <a:lstStyle/>
          <a:p>
            <a:r>
              <a:rPr lang="en" altLang="zh-CN" sz="1400" dirty="0"/>
              <a:t>Sam </a:t>
            </a:r>
            <a:r>
              <a:rPr lang="en" altLang="zh-CN" sz="1400" dirty="0" err="1"/>
              <a:t>Hasinoff</a:t>
            </a:r>
            <a:r>
              <a:rPr lang="en" altLang="zh-CN" sz="1400" dirty="0"/>
              <a:t>, Dillon </a:t>
            </a:r>
            <a:r>
              <a:rPr lang="en" altLang="zh-CN" sz="1400" dirty="0" err="1"/>
              <a:t>Sharlet</a:t>
            </a:r>
            <a:r>
              <a:rPr lang="en" altLang="zh-CN" sz="1400" dirty="0"/>
              <a:t>, Ryan Geiss, Andrew Adams, Jonathan T. Barron, Florian </a:t>
            </a:r>
            <a:r>
              <a:rPr lang="en" altLang="zh-CN" sz="1400" dirty="0" err="1"/>
              <a:t>Kainz</a:t>
            </a:r>
            <a:r>
              <a:rPr lang="en" altLang="zh-CN" sz="1400" dirty="0"/>
              <a:t>, </a:t>
            </a:r>
            <a:r>
              <a:rPr lang="en" altLang="zh-CN" sz="1400" dirty="0" err="1"/>
              <a:t>Jiawen</a:t>
            </a:r>
            <a:r>
              <a:rPr lang="en" altLang="zh-CN" sz="1400" dirty="0"/>
              <a:t> Chen, and Marc </a:t>
            </a:r>
            <a:r>
              <a:rPr lang="en" altLang="zh-CN" sz="1400" dirty="0" err="1"/>
              <a:t>Levoy</a:t>
            </a:r>
            <a:r>
              <a:rPr lang="en" altLang="zh-CN" sz="1400" dirty="0"/>
              <a:t>. Burst photography for high dynamic range and low-light imaging on mobile cameras. SIGGRAPH Asia, 2016.</a:t>
            </a:r>
            <a:endParaRPr kumimoji="1" lang="zh-CN" altLang="en-US" sz="1400" dirty="0"/>
          </a:p>
        </p:txBody>
      </p:sp>
    </p:spTree>
    <p:extLst>
      <p:ext uri="{BB962C8B-B14F-4D97-AF65-F5344CB8AC3E}">
        <p14:creationId xmlns:p14="http://schemas.microsoft.com/office/powerpoint/2010/main" val="1886391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D12F6B5-0C90-094B-BCD4-3C6F86452C32}"/>
                  </a:ext>
                </a:extLst>
              </p:cNvPr>
              <p:cNvSpPr>
                <a:spLocks noGrp="1"/>
              </p:cNvSpPr>
              <p:nvPr>
                <p:ph idx="1"/>
              </p:nvPr>
            </p:nvSpPr>
            <p:spPr>
              <a:xfrm>
                <a:off x="1371600" y="1968500"/>
                <a:ext cx="9601200" cy="3898900"/>
              </a:xfrm>
            </p:spPr>
            <p:txBody>
              <a:bodyPr/>
              <a:lstStyle/>
              <a:p>
                <a:r>
                  <a:rPr lang="zh-CN" altLang="en-US" dirty="0"/>
                  <a:t>使用漏积分器（</a:t>
                </a:r>
                <a:r>
                  <a:rPr lang="en" altLang="zh-CN" dirty="0"/>
                  <a:t>Leaky Integrator</a:t>
                </a:r>
                <a:r>
                  <a:rPr lang="zh-CN" altLang="en" dirty="0"/>
                  <a:t>）</a:t>
                </a:r>
                <a:r>
                  <a:rPr lang="zh-CN" altLang="en-US" dirty="0"/>
                  <a:t>来对帧中与像素值相关的参数进行调整，使得对每一帧的处理可以保留先前帧的参数影响，以降低帧之间的剧烈变化，减少闪烁现象</a:t>
                </a:r>
                <a:r>
                  <a:rPr lang="en-US" altLang="zh-CN" dirty="0"/>
                  <a:t>:</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r>
                        <a:rPr kumimoji="1" lang="en-US" altLang="zh-CN" i="1">
                          <a:latin typeface="Cambria Math" panose="02040503050406030204" pitchFamily="18" charset="0"/>
                        </a:rPr>
                        <m:t>𝐴</m:t>
                      </m:r>
                    </m:oMath>
                  </m:oMathPara>
                </a14:m>
                <a:endParaRPr kumimoji="1"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∈[0,1]</m:t>
                    </m:r>
                  </m:oMath>
                </a14:m>
                <a:r>
                  <a:rPr lang="zh-CN" altLang="en-US" dirty="0"/>
                  <a:t>为定义的常数。经过漏积分器处理后可大幅降低参数的变化幅度，从而减少闪烁：</a:t>
                </a:r>
              </a:p>
              <a:p>
                <a:endParaRPr lang="en-US" altLang="zh-CN" dirty="0"/>
              </a:p>
              <a:p>
                <a:endParaRPr lang="en-US" altLang="zh-CN" dirty="0"/>
              </a:p>
              <a:p>
                <a:pPr marL="0" indent="0" algn="ctr">
                  <a:buNone/>
                </a:pPr>
                <a:endParaRPr kumimoji="1" lang="en-US" altLang="zh-CN" dirty="0"/>
              </a:p>
              <a:p>
                <a:pPr marL="0" indent="0" algn="ctr">
                  <a:buNone/>
                </a:pPr>
                <a:endParaRPr kumimoji="1" lang="zh-CN" altLang="en-US" dirty="0"/>
              </a:p>
            </p:txBody>
          </p:sp>
        </mc:Choice>
        <mc:Fallback xmlns="">
          <p:sp>
            <p:nvSpPr>
              <p:cNvPr id="3" name="内容占位符 2">
                <a:extLst>
                  <a:ext uri="{FF2B5EF4-FFF2-40B4-BE49-F238E27FC236}">
                    <a16:creationId xmlns:a16="http://schemas.microsoft.com/office/drawing/2014/main" id="{2D12F6B5-0C90-094B-BCD4-3C6F86452C32}"/>
                  </a:ext>
                </a:extLst>
              </p:cNvPr>
              <p:cNvSpPr>
                <a:spLocks noGrp="1" noRot="1" noChangeAspect="1" noMove="1" noResize="1" noEditPoints="1" noAdjustHandles="1" noChangeArrowheads="1" noChangeShapeType="1" noTextEdit="1"/>
              </p:cNvSpPr>
              <p:nvPr>
                <p:ph idx="1"/>
              </p:nvPr>
            </p:nvSpPr>
            <p:spPr>
              <a:xfrm>
                <a:off x="1371600" y="1968500"/>
                <a:ext cx="9601200" cy="3898900"/>
              </a:xfrm>
              <a:blipFill>
                <a:blip r:embed="rId2"/>
                <a:stretch>
                  <a:fillRect l="-661" t="-1623"/>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9E7D4823-D7A5-9C44-A532-5D0C0C4864DD}"/>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20AB40C8-6565-904F-BB50-53175C04CCAB}"/>
              </a:ext>
            </a:extLst>
          </p:cNvPr>
          <p:cNvSpPr/>
          <p:nvPr/>
        </p:nvSpPr>
        <p:spPr>
          <a:xfrm>
            <a:off x="1371600" y="1428750"/>
            <a:ext cx="7962900" cy="369332"/>
          </a:xfrm>
          <a:prstGeom prst="rect">
            <a:avLst/>
          </a:prstGeom>
        </p:spPr>
        <p:txBody>
          <a:bodyPr wrap="square">
            <a:spAutoFit/>
          </a:bodyPr>
          <a:lstStyle/>
          <a:p>
            <a:r>
              <a:rPr lang="zh-CN" altLang="en-US" dirty="0"/>
              <a:t>使用 </a:t>
            </a:r>
            <a:r>
              <a:rPr lang="en" altLang="zh-CN" dirty="0"/>
              <a:t>Leaky Integrator </a:t>
            </a:r>
            <a:r>
              <a:rPr lang="zh-CN" altLang="en-US" dirty="0"/>
              <a:t>避免视频闪烁情况发生</a:t>
            </a:r>
            <a:endParaRPr kumimoji="1" lang="zh-CN" altLang="en-US" sz="2800" dirty="0"/>
          </a:p>
        </p:txBody>
      </p:sp>
      <p:pic>
        <p:nvPicPr>
          <p:cNvPr id="7" name="图片 6">
            <a:extLst>
              <a:ext uri="{FF2B5EF4-FFF2-40B4-BE49-F238E27FC236}">
                <a16:creationId xmlns:a16="http://schemas.microsoft.com/office/drawing/2014/main" id="{DF8D7199-A0FE-7E4C-ADFB-B92CDFFF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550" y="4038600"/>
            <a:ext cx="2628900" cy="24384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8603263-40D6-4D48-B504-7320BAB99FCC}"/>
                  </a:ext>
                </a:extLst>
              </p:cNvPr>
              <p:cNvSpPr txBox="1"/>
              <p:nvPr/>
            </p:nvSpPr>
            <p:spPr>
              <a:xfrm>
                <a:off x="7655788" y="5279465"/>
                <a:ext cx="1729512"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𝑚𝑎𝑥</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𝑎𝑣𝑔</m:t>
                          </m:r>
                        </m:sub>
                      </m:sSub>
                    </m:oMath>
                  </m:oMathPara>
                </a14:m>
                <a:endParaRPr kumimoji="1" lang="zh-CN" altLang="en-US" dirty="0"/>
              </a:p>
            </p:txBody>
          </p:sp>
        </mc:Choice>
        <mc:Fallback xmlns="">
          <p:sp>
            <p:nvSpPr>
              <p:cNvPr id="8" name="文本框 7">
                <a:extLst>
                  <a:ext uri="{FF2B5EF4-FFF2-40B4-BE49-F238E27FC236}">
                    <a16:creationId xmlns:a16="http://schemas.microsoft.com/office/drawing/2014/main" id="{78603263-40D6-4D48-B504-7320BAB99FCC}"/>
                  </a:ext>
                </a:extLst>
              </p:cNvPr>
              <p:cNvSpPr txBox="1">
                <a:spLocks noRot="1" noChangeAspect="1" noMove="1" noResize="1" noEditPoints="1" noAdjustHandles="1" noChangeArrowheads="1" noChangeShapeType="1" noTextEdit="1"/>
              </p:cNvSpPr>
              <p:nvPr/>
            </p:nvSpPr>
            <p:spPr>
              <a:xfrm>
                <a:off x="7655788" y="5279465"/>
                <a:ext cx="1729512" cy="299569"/>
              </a:xfrm>
              <a:prstGeom prst="rect">
                <a:avLst/>
              </a:prstGeom>
              <a:blipFill>
                <a:blip r:embed="rId4"/>
                <a:stretch>
                  <a:fillRect l="-2190"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273051C-8141-1644-9D2B-0AF34E4DEB04}"/>
                  </a:ext>
                </a:extLst>
              </p:cNvPr>
              <p:cNvSpPr/>
              <p:nvPr/>
            </p:nvSpPr>
            <p:spPr>
              <a:xfrm>
                <a:off x="7513446" y="5626935"/>
                <a:ext cx="28039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𝐴</m:t>
                          </m:r>
                        </m:e>
                        <m:sub>
                          <m:r>
                            <a:rPr kumimoji="1" lang="en-US" altLang="zh-CN" i="1">
                              <a:latin typeface="Cambria Math" panose="02040503050406030204" pitchFamily="18" charset="0"/>
                            </a:rPr>
                            <m:t>𝑛</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𝛼</m:t>
                          </m:r>
                        </m:e>
                        <m:sub>
                          <m:r>
                            <a:rPr kumimoji="1" lang="en-US" altLang="zh-CN" i="1">
                              <a:latin typeface="Cambria Math" panose="02040503050406030204" pitchFamily="18" charset="0"/>
                            </a:rPr>
                            <m:t>𝐿</m:t>
                          </m:r>
                        </m:sub>
                      </m:sSub>
                      <m:r>
                        <a:rPr kumimoji="1" lang="en-US" altLang="zh-CN" i="1">
                          <a:latin typeface="Cambria Math" panose="02040503050406030204" pitchFamily="18" charset="0"/>
                        </a:rPr>
                        <m:t>𝐴</m:t>
                      </m:r>
                    </m:oMath>
                  </m:oMathPara>
                </a14:m>
                <a:endParaRPr kumimoji="1" lang="en-US" altLang="zh-CN" dirty="0"/>
              </a:p>
            </p:txBody>
          </p:sp>
        </mc:Choice>
        <mc:Fallback xmlns="">
          <p:sp>
            <p:nvSpPr>
              <p:cNvPr id="10" name="矩形 9">
                <a:extLst>
                  <a:ext uri="{FF2B5EF4-FFF2-40B4-BE49-F238E27FC236}">
                    <a16:creationId xmlns:a16="http://schemas.microsoft.com/office/drawing/2014/main" id="{8273051C-8141-1644-9D2B-0AF34E4DEB04}"/>
                  </a:ext>
                </a:extLst>
              </p:cNvPr>
              <p:cNvSpPr>
                <a:spLocks noRot="1" noChangeAspect="1" noMove="1" noResize="1" noEditPoints="1" noAdjustHandles="1" noChangeArrowheads="1" noChangeShapeType="1" noTextEdit="1"/>
              </p:cNvSpPr>
              <p:nvPr/>
            </p:nvSpPr>
            <p:spPr>
              <a:xfrm>
                <a:off x="7513446" y="5626935"/>
                <a:ext cx="2803908"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65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0DBA1-1160-9F40-9F19-C15D1775EAA2}"/>
              </a:ext>
            </a:extLst>
          </p:cNvPr>
          <p:cNvSpPr>
            <a:spLocks noGrp="1"/>
          </p:cNvSpPr>
          <p:nvPr>
            <p:ph type="title"/>
          </p:nvPr>
        </p:nvSpPr>
        <p:spPr>
          <a:xfrm>
            <a:off x="1371600" y="482600"/>
            <a:ext cx="9601200" cy="1485900"/>
          </a:xfrm>
        </p:spPr>
        <p:txBody>
          <a:bodyPr/>
          <a:lstStyle/>
          <a:p>
            <a:r>
              <a:rPr lang="en" altLang="zh-CN" b="1" dirty="0"/>
              <a:t>HDR</a:t>
            </a:r>
            <a:r>
              <a:rPr lang="zh-CN" altLang="en-US" b="1" dirty="0"/>
              <a:t>算法处理视频的优化过程</a:t>
            </a:r>
            <a:br>
              <a:rPr lang="zh-CN" altLang="en-US" b="1" dirty="0"/>
            </a:br>
            <a:endParaRPr kumimoji="1" lang="zh-CN" altLang="en-US" dirty="0"/>
          </a:p>
        </p:txBody>
      </p:sp>
      <p:sp>
        <p:nvSpPr>
          <p:cNvPr id="3" name="内容占位符 2">
            <a:extLst>
              <a:ext uri="{FF2B5EF4-FFF2-40B4-BE49-F238E27FC236}">
                <a16:creationId xmlns:a16="http://schemas.microsoft.com/office/drawing/2014/main" id="{C921CA7E-CA06-884E-9347-8EA676A59402}"/>
              </a:ext>
            </a:extLst>
          </p:cNvPr>
          <p:cNvSpPr>
            <a:spLocks noGrp="1"/>
          </p:cNvSpPr>
          <p:nvPr>
            <p:ph idx="1"/>
          </p:nvPr>
        </p:nvSpPr>
        <p:spPr/>
        <p:txBody>
          <a:bodyPr/>
          <a:lstStyle/>
          <a:p>
            <a:r>
              <a:rPr lang="zh-CN" altLang="en-US" dirty="0"/>
              <a:t>采用多帧融合视频内部每一帧的优化算法之后，在视频渲染播放时，往往会出现视频闪烁情况。此种情况的产生，大部分是由于场景与场景之间的亮度突变，导致视频播放时出现帧闪烁。</a:t>
            </a:r>
            <a:endParaRPr lang="en-US" altLang="zh-CN" dirty="0"/>
          </a:p>
          <a:p>
            <a:pPr marL="0" indent="0">
              <a:buNone/>
            </a:pPr>
            <a:endParaRPr lang="en-US" altLang="zh-CN" dirty="0"/>
          </a:p>
          <a:p>
            <a:r>
              <a:rPr lang="zh-CN" altLang="en-US" dirty="0"/>
              <a:t>以下根据全局亮度均值调整算法，来避免视频闪烁情况的发生。</a:t>
            </a:r>
            <a:endParaRPr lang="en-US" altLang="zh-CN" dirty="0"/>
          </a:p>
          <a:p>
            <a:endParaRPr lang="en-US" altLang="zh-CN" dirty="0"/>
          </a:p>
          <a:p>
            <a:r>
              <a:rPr lang="zh-CN" altLang="en-US" dirty="0"/>
              <a:t>基本思想是：结合之前几帧亮度的均值来调整当前帧的亮度。使得同一场景中，帧与帧之间亮度差值维持在</a:t>
            </a:r>
            <a:r>
              <a:rPr lang="zh-CN" altLang="en-US" i="1" dirty="0"/>
              <a:t>人眼不可察觉的最大闪烁亮度差</a:t>
            </a:r>
            <a:r>
              <a:rPr lang="zh-CN" altLang="en-US" dirty="0"/>
              <a:t>之间，改善转换之后视频闪烁的问题。</a:t>
            </a:r>
          </a:p>
          <a:p>
            <a:endParaRPr kumimoji="1" lang="zh-CN" altLang="en-US" dirty="0"/>
          </a:p>
        </p:txBody>
      </p:sp>
      <p:sp>
        <p:nvSpPr>
          <p:cNvPr id="4" name="矩形 3">
            <a:extLst>
              <a:ext uri="{FF2B5EF4-FFF2-40B4-BE49-F238E27FC236}">
                <a16:creationId xmlns:a16="http://schemas.microsoft.com/office/drawing/2014/main" id="{32FD4BB4-5273-FF45-BAAF-49BE663AE176}"/>
              </a:ext>
            </a:extLst>
          </p:cNvPr>
          <p:cNvSpPr/>
          <p:nvPr/>
        </p:nvSpPr>
        <p:spPr>
          <a:xfrm>
            <a:off x="1371600" y="1428750"/>
            <a:ext cx="7962900" cy="400110"/>
          </a:xfrm>
          <a:prstGeom prst="rect">
            <a:avLst/>
          </a:prstGeom>
        </p:spPr>
        <p:txBody>
          <a:bodyPr wrap="square">
            <a:spAutoFit/>
          </a:bodyPr>
          <a:lstStyle/>
          <a:p>
            <a:r>
              <a:rPr lang="zh-CN" altLang="en-US" sz="2000" dirty="0"/>
              <a:t>使用亮度均值调整算法避免视频闪烁情况发生</a:t>
            </a:r>
            <a:endParaRPr kumimoji="1" lang="zh-CN" altLang="en-US" sz="2800" dirty="0"/>
          </a:p>
        </p:txBody>
      </p:sp>
    </p:spTree>
    <p:extLst>
      <p:ext uri="{BB962C8B-B14F-4D97-AF65-F5344CB8AC3E}">
        <p14:creationId xmlns:p14="http://schemas.microsoft.com/office/powerpoint/2010/main" val="20166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A6323B-07CB-734F-8E2A-99A5A005112E}"/>
                  </a:ext>
                </a:extLst>
              </p:cNvPr>
              <p:cNvSpPr>
                <a:spLocks noGrp="1"/>
              </p:cNvSpPr>
              <p:nvPr>
                <p:ph idx="1"/>
              </p:nvPr>
            </p:nvSpPr>
            <p:spPr>
              <a:xfrm>
                <a:off x="1371600" y="977900"/>
                <a:ext cx="9601200" cy="4889500"/>
              </a:xfrm>
            </p:spPr>
            <p:txBody>
              <a:bodyPr/>
              <a:lstStyle/>
              <a:p>
                <a:pPr marL="457200" indent="-457200">
                  <a:buFont typeface="+mj-lt"/>
                  <a:buAutoNum type="arabicPeriod"/>
                </a:pPr>
                <a:r>
                  <a:rPr lang="zh-CN" altLang="en-US" dirty="0"/>
                  <a:t>确定调整步长为</a:t>
                </a:r>
                <a14:m>
                  <m:oMath xmlns:m="http://schemas.openxmlformats.org/officeDocument/2006/math">
                    <m:r>
                      <a:rPr lang="en-US" altLang="zh-CN" i="1" dirty="0">
                        <a:latin typeface="Cambria Math" panose="02040503050406030204" pitchFamily="18" charset="0"/>
                      </a:rPr>
                      <m:t>𝑆𝑡𝑒𝑝</m:t>
                    </m:r>
                  </m:oMath>
                </a14:m>
                <a:r>
                  <a:rPr lang="zh-CN" altLang="en-US" dirty="0"/>
                  <a:t>，接下来根据步长进行帧场景之间的亮度调整</a:t>
                </a:r>
              </a:p>
              <a:p>
                <a:pPr marL="457200" indent="-457200">
                  <a:buFont typeface="+mj-lt"/>
                  <a:buAutoNum type="arabicPeriod"/>
                </a:pPr>
                <a:r>
                  <a:rPr lang="zh-CN" altLang="en-US" dirty="0"/>
                  <a:t>调整步长内的视频帧进行</a:t>
                </a:r>
                <a:r>
                  <a:rPr lang="en" altLang="zh-CN" dirty="0"/>
                  <a:t>HDR</a:t>
                </a:r>
                <a:r>
                  <a:rPr lang="zh-CN" altLang="en-US" dirty="0"/>
                  <a:t>算法与</a:t>
                </a:r>
                <a:r>
                  <a:rPr lang="en" altLang="zh-CN" dirty="0" err="1"/>
                  <a:t>Brust</a:t>
                </a:r>
                <a:r>
                  <a:rPr lang="zh-CN" altLang="en-US" dirty="0"/>
                  <a:t>多帧拟合，计算并保存每帧的平均亮度值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zh-CN" altLang="en-US" dirty="0"/>
                  <a:t> </a:t>
                </a:r>
                <a:r>
                  <a:rPr lang="en-US" altLang="zh-CN" dirty="0"/>
                  <a:t>;</a:t>
                </a:r>
              </a:p>
              <a:p>
                <a:pPr marL="457200" indent="-457200">
                  <a:buFont typeface="+mj-lt"/>
                  <a:buAutoNum type="arabicPeriod"/>
                </a:pPr>
                <a:r>
                  <a:rPr lang="zh-CN" altLang="en-US" dirty="0"/>
                  <a:t>处理第</a:t>
                </a:r>
                <a:r>
                  <a:rPr lang="en" altLang="zh-CN" dirty="0"/>
                  <a:t>n</a:t>
                </a:r>
                <a:r>
                  <a:rPr lang="zh-CN" altLang="en-US" dirty="0"/>
                  <a:t>帧前，计算此前步长内的的平均亮度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𝑛𝑎𝑣𝑔</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𝑆𝑡𝑒𝑝</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𝑆𝑡𝑒𝑝</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e>
                    </m:nary>
                  </m:oMath>
                </a14:m>
                <a:endParaRPr lang="zh-CN" altLang="en-US" dirty="0"/>
              </a:p>
              <a:p>
                <a:pPr marL="457200" indent="-457200">
                  <a:buFont typeface="+mj-lt"/>
                  <a:buAutoNum type="arabicPeriod"/>
                </a:pPr>
                <a:r>
                  <a:rPr lang="zh-CN" altLang="en-US" dirty="0"/>
                  <a:t>对第</a:t>
                </a:r>
                <a:r>
                  <a:rPr lang="en" altLang="zh-CN" dirty="0"/>
                  <a:t>n</a:t>
                </a:r>
                <a:r>
                  <a:rPr lang="zh-CN" altLang="en-US" dirty="0"/>
                  <a:t>帧进行改进后的</a:t>
                </a:r>
                <a:r>
                  <a:rPr lang="en" altLang="zh-CN" dirty="0"/>
                  <a:t>HDR</a:t>
                </a:r>
                <a:r>
                  <a:rPr lang="zh-CN" altLang="en-US" dirty="0"/>
                  <a:t>算法处理，并计算得到</a:t>
                </a:r>
                <a:r>
                  <a:rPr lang="en" altLang="zh-CN" dirty="0"/>
                  <a:t>HDR</a:t>
                </a:r>
                <a:r>
                  <a:rPr lang="zh-CN" altLang="en-US" dirty="0"/>
                  <a:t>帧的平均亮度值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Sub>
                  </m:oMath>
                </a14:m>
                <a:endParaRPr lang="zh-CN" altLang="en-US" dirty="0"/>
              </a:p>
              <a:p>
                <a:pPr marL="457200" indent="-457200">
                  <a:buFont typeface="+mj-lt"/>
                  <a:buAutoNum type="arabicPeriod"/>
                </a:pPr>
                <a:r>
                  <a:rPr lang="zh-CN" altLang="en-US" dirty="0"/>
                  <a:t>如果</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𝑛𝑎𝑣𝑔</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𝐿</m:t>
                        </m:r>
                      </m:sub>
                    </m:sSub>
                  </m:oMath>
                </a14:m>
                <a:r>
                  <a:rPr lang="zh-CN" altLang="en-US" dirty="0"/>
                  <a:t>，其中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𝐿</m:t>
                        </m:r>
                      </m:sub>
                    </m:sSub>
                  </m:oMath>
                </a14:m>
                <a:r>
                  <a:rPr lang="zh-CN" altLang="en-US" dirty="0"/>
                  <a:t>表示人眼不可察觉最大闪烁亮度差，则不对该帧亮度进行调整，转到步骤</a:t>
                </a:r>
                <a:r>
                  <a:rPr lang="en-US" altLang="zh-CN" dirty="0"/>
                  <a:t>(2)</a:t>
                </a:r>
                <a:r>
                  <a:rPr lang="zh-CN" altLang="en-US" dirty="0"/>
                  <a:t>继续处理下一帧。</a:t>
                </a:r>
                <a:endParaRPr lang="en-US" altLang="zh-CN" dirty="0"/>
              </a:p>
              <a:p>
                <a:pPr marL="530352" lvl="1" indent="0">
                  <a:buNone/>
                </a:pPr>
                <a:r>
                  <a:rPr lang="zh-CN" altLang="en-US" dirty="0"/>
                  <a:t>如果</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m:t>
                            </m:r>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𝑛𝑎𝑣𝑔</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𝜖</m:t>
                        </m:r>
                      </m:e>
                      <m:sub>
                        <m:r>
                          <a:rPr lang="en-US" altLang="zh-CN" b="0" i="1" smtClean="0">
                            <a:latin typeface="Cambria Math" panose="02040503050406030204" pitchFamily="18" charset="0"/>
                          </a:rPr>
                          <m:t>𝐻</m:t>
                        </m:r>
                      </m:sub>
                    </m:sSub>
                  </m:oMath>
                </a14:m>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𝐻</m:t>
                        </m:r>
                      </m:sub>
                    </m:sSub>
                  </m:oMath>
                </a14:m>
                <a:r>
                  <a:rPr lang="zh-CN" altLang="en-US" dirty="0"/>
                  <a:t>表示判断场景改变的的依据，则视频进入了新的场景，不对该帧进行处理，转到步骤</a:t>
                </a:r>
                <a:r>
                  <a:rPr lang="en-US" altLang="zh-CN" dirty="0"/>
                  <a:t>(1)</a:t>
                </a:r>
                <a:r>
                  <a:rPr lang="zh-CN" altLang="en-US" dirty="0"/>
                  <a:t>，初始化。 </a:t>
                </a:r>
                <a:endParaRPr lang="en-US" altLang="zh-CN" dirty="0"/>
              </a:p>
              <a:p>
                <a:pPr marL="530352" lvl="1" indent="0">
                  <a:buNone/>
                </a:pPr>
                <a:r>
                  <a:rPr lang="zh-CN" altLang="en-US" dirty="0"/>
                  <a:t>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𝜖</m:t>
                        </m:r>
                      </m:e>
                      <m:sub>
                        <m:r>
                          <a:rPr lang="en-US" altLang="zh-CN" b="0" i="1" dirty="0" smtClean="0">
                            <a:latin typeface="Cambria Math" panose="02040503050406030204" pitchFamily="18" charset="0"/>
                          </a:rPr>
                          <m:t>𝐿</m:t>
                        </m:r>
                      </m:sub>
                    </m:sSub>
                    <m:r>
                      <a:rPr lang="en-US" altLang="zh-CN" dirty="0" smtClean="0">
                        <a:latin typeface="Cambria Math" panose="02040503050406030204" pitchFamily="18" charset="0"/>
                      </a:rPr>
                      <m:t>&lt;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m:t>
                            </m:r>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𝑛𝑎𝑣𝑔</m:t>
                            </m:r>
                          </m:sub>
                        </m:sSub>
                      </m:e>
                    </m:d>
                    <m:r>
                      <m:rPr>
                        <m:lit/>
                      </m:rP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a:latin typeface="Cambria Math" panose="02040503050406030204" pitchFamily="18" charset="0"/>
                          </a:rPr>
                          <m:t>𝜖</m:t>
                        </m:r>
                      </m:e>
                      <m:sub>
                        <m:r>
                          <a:rPr lang="en-US" altLang="zh-CN">
                            <a:latin typeface="Cambria Math" panose="02040503050406030204" pitchFamily="18" charset="0"/>
                          </a:rPr>
                          <m:t>𝐻</m:t>
                        </m:r>
                      </m:sub>
                    </m:sSub>
                    <m:r>
                      <a:rPr lang="en-US" altLang="zh-CN">
                        <a:latin typeface="Cambria Math" panose="02040503050406030204" pitchFamily="18" charset="0"/>
                      </a:rPr>
                      <m:t> </m:t>
                    </m:r>
                  </m:oMath>
                </a14:m>
                <a:r>
                  <a:rPr lang="zh-CN" altLang="en-US" dirty="0"/>
                  <a:t>，则代表在同一场景中发生了闪烁现象，调整该帧的亮度值得到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，​，转到步骤</a:t>
                </a:r>
                <a:r>
                  <a:rPr lang="en-US" altLang="zh-CN" dirty="0"/>
                  <a:t>(2)</a:t>
                </a:r>
                <a:r>
                  <a:rPr lang="zh-CN" altLang="en-US" dirty="0"/>
                  <a:t>继续处理下一帧。</a:t>
                </a:r>
              </a:p>
              <a:p>
                <a:endParaRPr kumimoji="1" lang="zh-CN" altLang="en-US" dirty="0"/>
              </a:p>
            </p:txBody>
          </p:sp>
        </mc:Choice>
        <mc:Fallback xmlns="">
          <p:sp>
            <p:nvSpPr>
              <p:cNvPr id="3" name="内容占位符 2">
                <a:extLst>
                  <a:ext uri="{FF2B5EF4-FFF2-40B4-BE49-F238E27FC236}">
                    <a16:creationId xmlns:a16="http://schemas.microsoft.com/office/drawing/2014/main" id="{85A6323B-07CB-734F-8E2A-99A5A005112E}"/>
                  </a:ext>
                </a:extLst>
              </p:cNvPr>
              <p:cNvSpPr>
                <a:spLocks noGrp="1" noRot="1" noChangeAspect="1" noMove="1" noResize="1" noEditPoints="1" noAdjustHandles="1" noChangeArrowheads="1" noChangeShapeType="1" noTextEdit="1"/>
              </p:cNvSpPr>
              <p:nvPr>
                <p:ph idx="1"/>
              </p:nvPr>
            </p:nvSpPr>
            <p:spPr>
              <a:xfrm>
                <a:off x="1371600" y="977900"/>
                <a:ext cx="9601200" cy="4889500"/>
              </a:xfrm>
              <a:blipFill>
                <a:blip r:embed="rId2"/>
                <a:stretch>
                  <a:fillRect l="-661" t="-1295"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75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FCF0EEC-9ADB-0B4B-BD0E-3B65EE5CDD97}"/>
              </a:ext>
            </a:extLst>
          </p:cNvPr>
          <p:cNvSpPr>
            <a:spLocks noGrp="1"/>
          </p:cNvSpPr>
          <p:nvPr>
            <p:ph idx="1"/>
          </p:nvPr>
        </p:nvSpPr>
        <p:spPr/>
        <p:txBody>
          <a:bodyPr/>
          <a:lstStyle/>
          <a:p>
            <a:r>
              <a:rPr lang="zh-CN" altLang="en-US" dirty="0"/>
              <a:t>经过算法处理的 </a:t>
            </a:r>
            <a:r>
              <a:rPr lang="en" altLang="zh-CN" dirty="0"/>
              <a:t>HDR </a:t>
            </a:r>
            <a:r>
              <a:rPr lang="zh-CN" altLang="en-US" dirty="0"/>
              <a:t>视频播放器在单线程下只能获得</a:t>
            </a:r>
            <a:r>
              <a:rPr lang="en-US" altLang="zh-CN" dirty="0"/>
              <a:t>20</a:t>
            </a:r>
            <a:r>
              <a:rPr lang="zh-CN" altLang="en-US" dirty="0"/>
              <a:t>到</a:t>
            </a:r>
            <a:r>
              <a:rPr lang="en-US" altLang="zh-CN" dirty="0"/>
              <a:t>26</a:t>
            </a:r>
            <a:r>
              <a:rPr lang="zh-CN" altLang="en-US" dirty="0"/>
              <a:t>的帧率，达不到实时性的要求，对于播放器而言并不能获得良好的体验，卡顿较为严重，因此需要通过其他方法提升速度，以获得更高的帧率。</a:t>
            </a:r>
            <a:endParaRPr lang="en-US" altLang="zh-CN" dirty="0"/>
          </a:p>
          <a:p>
            <a:r>
              <a:rPr lang="zh-CN" altLang="en-US" dirty="0"/>
              <a:t>相关的论文大部分使用的是 </a:t>
            </a:r>
            <a:r>
              <a:rPr lang="en" altLang="zh-CN" dirty="0"/>
              <a:t>FPGA </a:t>
            </a:r>
            <a:r>
              <a:rPr lang="zh-CN" altLang="en-US" dirty="0"/>
              <a:t>或 </a:t>
            </a:r>
            <a:r>
              <a:rPr lang="en" altLang="zh-CN" dirty="0"/>
              <a:t>GPU </a:t>
            </a:r>
            <a:r>
              <a:rPr lang="zh-CN" altLang="en-US" dirty="0"/>
              <a:t>等特殊硬件进行算法运算，这些硬件的特点是特别适用于并行计算，但是这些方法需要使用特殊硬件，成本较高而且编程难度较大。</a:t>
            </a:r>
            <a:endParaRPr lang="en-US" altLang="zh-CN" dirty="0"/>
          </a:p>
          <a:p>
            <a:r>
              <a:rPr lang="zh-CN" altLang="en-US" dirty="0"/>
              <a:t>考虑到多线程编程时的内存安全与速度等因素，我们选用了 </a:t>
            </a:r>
            <a:r>
              <a:rPr lang="en" altLang="zh-CN" dirty="0"/>
              <a:t>Rust </a:t>
            </a:r>
            <a:r>
              <a:rPr lang="zh-CN" altLang="en-US" dirty="0"/>
              <a:t>语言来实现视频帧处理的算法，将代码编译为动态链接库供由 </a:t>
            </a:r>
            <a:r>
              <a:rPr lang="en" altLang="zh-CN" dirty="0"/>
              <a:t>C++ </a:t>
            </a:r>
            <a:r>
              <a:rPr lang="zh-CN" altLang="en-US" dirty="0"/>
              <a:t>编写的视频播放器调用。</a:t>
            </a:r>
            <a:endParaRPr kumimoji="1" lang="zh-CN" altLang="en-US" dirty="0"/>
          </a:p>
        </p:txBody>
      </p:sp>
      <p:sp>
        <p:nvSpPr>
          <p:cNvPr id="4" name="标题 1">
            <a:extLst>
              <a:ext uri="{FF2B5EF4-FFF2-40B4-BE49-F238E27FC236}">
                <a16:creationId xmlns:a16="http://schemas.microsoft.com/office/drawing/2014/main" id="{2F867041-4D90-CD4C-989A-927F4B49C53E}"/>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8BBD7291-0A66-A748-AC51-6ADC14F325CB}"/>
              </a:ext>
            </a:extLst>
          </p:cNvPr>
          <p:cNvSpPr/>
          <p:nvPr/>
        </p:nvSpPr>
        <p:spPr>
          <a:xfrm>
            <a:off x="1371600" y="1428750"/>
            <a:ext cx="7962900" cy="369332"/>
          </a:xfrm>
          <a:prstGeom prst="rect">
            <a:avLst/>
          </a:prstGeom>
        </p:spPr>
        <p:txBody>
          <a:bodyPr wrap="square">
            <a:spAutoFit/>
          </a:bodyPr>
          <a:lstStyle/>
          <a:p>
            <a:r>
              <a:rPr lang="zh-CN" altLang="en-US" dirty="0"/>
              <a:t>使用多核 </a:t>
            </a:r>
            <a:r>
              <a:rPr lang="en" altLang="zh-CN" dirty="0"/>
              <a:t>CPU </a:t>
            </a:r>
            <a:r>
              <a:rPr lang="zh-CN" altLang="en-US" dirty="0"/>
              <a:t>并行化实现实时的视频帧处理</a:t>
            </a:r>
            <a:endParaRPr kumimoji="1" lang="zh-CN" altLang="en-US" sz="2800" dirty="0"/>
          </a:p>
        </p:txBody>
      </p:sp>
      <p:pic>
        <p:nvPicPr>
          <p:cNvPr id="6" name="图片 5">
            <a:extLst>
              <a:ext uri="{FF2B5EF4-FFF2-40B4-BE49-F238E27FC236}">
                <a16:creationId xmlns:a16="http://schemas.microsoft.com/office/drawing/2014/main" id="{123C793F-46D0-B544-B540-EF88DCA6B9ED}"/>
              </a:ext>
            </a:extLst>
          </p:cNvPr>
          <p:cNvPicPr>
            <a:picLocks noChangeAspect="1"/>
          </p:cNvPicPr>
          <p:nvPr/>
        </p:nvPicPr>
        <p:blipFill>
          <a:blip r:embed="rId2"/>
          <a:stretch>
            <a:fillRect/>
          </a:stretch>
        </p:blipFill>
        <p:spPr>
          <a:xfrm>
            <a:off x="10058400" y="4572000"/>
            <a:ext cx="914400" cy="914400"/>
          </a:xfrm>
          <a:prstGeom prst="rect">
            <a:avLst/>
          </a:prstGeom>
        </p:spPr>
      </p:pic>
    </p:spTree>
    <p:extLst>
      <p:ext uri="{BB962C8B-B14F-4D97-AF65-F5344CB8AC3E}">
        <p14:creationId xmlns:p14="http://schemas.microsoft.com/office/powerpoint/2010/main" val="350758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C099DC-F567-CF4D-BC85-0F3E8934AB6A}"/>
              </a:ext>
            </a:extLst>
          </p:cNvPr>
          <p:cNvSpPr>
            <a:spLocks noGrp="1"/>
          </p:cNvSpPr>
          <p:nvPr>
            <p:ph idx="1"/>
          </p:nvPr>
        </p:nvSpPr>
        <p:spPr>
          <a:xfrm>
            <a:off x="1371600" y="863600"/>
            <a:ext cx="9601200" cy="5003800"/>
          </a:xfrm>
        </p:spPr>
        <p:txBody>
          <a:bodyPr/>
          <a:lstStyle/>
          <a:p>
            <a:r>
              <a:rPr lang="zh-CN" altLang="en-US" dirty="0"/>
              <a:t>在视频每帧的处理中的各个步骤中对图像亮度点进行并行的处理。</a:t>
            </a:r>
            <a:endParaRPr lang="en-US" altLang="zh-CN" dirty="0"/>
          </a:p>
          <a:p>
            <a:r>
              <a:rPr lang="zh-CN" altLang="en-US" dirty="0"/>
              <a:t>经过实验，在一台搭载</a:t>
            </a:r>
            <a:r>
              <a:rPr lang="en-US" altLang="zh-CN" dirty="0"/>
              <a:t>8</a:t>
            </a:r>
            <a:r>
              <a:rPr lang="zh-CN" altLang="en-US" dirty="0"/>
              <a:t>核 </a:t>
            </a:r>
            <a:r>
              <a:rPr lang="en" altLang="zh-CN" dirty="0"/>
              <a:t>CPU </a:t>
            </a:r>
            <a:r>
              <a:rPr lang="zh-CN" altLang="en-US" dirty="0"/>
              <a:t>下的计算机中进行并行化处理后的视频播放帧率可以达到</a:t>
            </a:r>
            <a:r>
              <a:rPr lang="en-US" altLang="zh-CN" dirty="0"/>
              <a:t>55</a:t>
            </a:r>
            <a:r>
              <a:rPr lang="zh-CN" altLang="en-US" dirty="0"/>
              <a:t>至</a:t>
            </a:r>
            <a:r>
              <a:rPr lang="en-US" altLang="zh-CN" dirty="0"/>
              <a:t>70</a:t>
            </a:r>
            <a:r>
              <a:rPr lang="zh-CN" altLang="en-US" dirty="0"/>
              <a:t>帧，实现较好的实时性。</a:t>
            </a:r>
            <a:endParaRPr kumimoji="1" lang="zh-CN" altLang="en-US" dirty="0"/>
          </a:p>
        </p:txBody>
      </p:sp>
      <p:pic>
        <p:nvPicPr>
          <p:cNvPr id="4" name="图片 3">
            <a:extLst>
              <a:ext uri="{FF2B5EF4-FFF2-40B4-BE49-F238E27FC236}">
                <a16:creationId xmlns:a16="http://schemas.microsoft.com/office/drawing/2014/main" id="{53222954-2277-DD4F-874A-22CBAC636111}"/>
              </a:ext>
            </a:extLst>
          </p:cNvPr>
          <p:cNvPicPr>
            <a:picLocks noChangeAspect="1"/>
          </p:cNvPicPr>
          <p:nvPr/>
        </p:nvPicPr>
        <p:blipFill>
          <a:blip r:embed="rId2"/>
          <a:stretch>
            <a:fillRect/>
          </a:stretch>
        </p:blipFill>
        <p:spPr>
          <a:xfrm>
            <a:off x="6225419" y="3048000"/>
            <a:ext cx="4747381" cy="2540000"/>
          </a:xfrm>
          <a:prstGeom prst="rect">
            <a:avLst/>
          </a:prstGeom>
        </p:spPr>
      </p:pic>
      <p:sp>
        <p:nvSpPr>
          <p:cNvPr id="5" name="文本框 4">
            <a:extLst>
              <a:ext uri="{FF2B5EF4-FFF2-40B4-BE49-F238E27FC236}">
                <a16:creationId xmlns:a16="http://schemas.microsoft.com/office/drawing/2014/main" id="{B5DB4535-66EF-0848-950D-685F5889E8E6}"/>
              </a:ext>
            </a:extLst>
          </p:cNvPr>
          <p:cNvSpPr txBox="1"/>
          <p:nvPr/>
        </p:nvSpPr>
        <p:spPr>
          <a:xfrm>
            <a:off x="8166100" y="2590800"/>
            <a:ext cx="780983" cy="369332"/>
          </a:xfrm>
          <a:prstGeom prst="rect">
            <a:avLst/>
          </a:prstGeom>
          <a:noFill/>
        </p:spPr>
        <p:txBody>
          <a:bodyPr wrap="none" rtlCol="0">
            <a:spAutoFit/>
          </a:bodyPr>
          <a:lstStyle/>
          <a:p>
            <a:r>
              <a:rPr kumimoji="1" lang="en-US" altLang="zh-CN" dirty="0"/>
              <a:t>8</a:t>
            </a:r>
            <a:r>
              <a:rPr kumimoji="1" lang="zh-CN" altLang="en-US" dirty="0"/>
              <a:t>线程</a:t>
            </a:r>
          </a:p>
        </p:txBody>
      </p:sp>
      <p:pic>
        <p:nvPicPr>
          <p:cNvPr id="6" name="图片 5">
            <a:extLst>
              <a:ext uri="{FF2B5EF4-FFF2-40B4-BE49-F238E27FC236}">
                <a16:creationId xmlns:a16="http://schemas.microsoft.com/office/drawing/2014/main" id="{7304A1AD-685D-504A-AE1D-1D268226F8E2}"/>
              </a:ext>
            </a:extLst>
          </p:cNvPr>
          <p:cNvPicPr>
            <a:picLocks noChangeAspect="1"/>
          </p:cNvPicPr>
          <p:nvPr/>
        </p:nvPicPr>
        <p:blipFill>
          <a:blip r:embed="rId3"/>
          <a:stretch>
            <a:fillRect/>
          </a:stretch>
        </p:blipFill>
        <p:spPr>
          <a:xfrm>
            <a:off x="1005718" y="3048000"/>
            <a:ext cx="4747381" cy="2478799"/>
          </a:xfrm>
          <a:prstGeom prst="rect">
            <a:avLst/>
          </a:prstGeom>
        </p:spPr>
      </p:pic>
      <p:sp>
        <p:nvSpPr>
          <p:cNvPr id="7" name="文本框 6">
            <a:extLst>
              <a:ext uri="{FF2B5EF4-FFF2-40B4-BE49-F238E27FC236}">
                <a16:creationId xmlns:a16="http://schemas.microsoft.com/office/drawing/2014/main" id="{0F6CCC58-CA13-FF46-9B2B-6583A11F0739}"/>
              </a:ext>
            </a:extLst>
          </p:cNvPr>
          <p:cNvSpPr txBox="1"/>
          <p:nvPr/>
        </p:nvSpPr>
        <p:spPr>
          <a:xfrm>
            <a:off x="2895600" y="2590800"/>
            <a:ext cx="877163" cy="369332"/>
          </a:xfrm>
          <a:prstGeom prst="rect">
            <a:avLst/>
          </a:prstGeom>
          <a:noFill/>
        </p:spPr>
        <p:txBody>
          <a:bodyPr wrap="none" rtlCol="0">
            <a:spAutoFit/>
          </a:bodyPr>
          <a:lstStyle/>
          <a:p>
            <a:r>
              <a:rPr kumimoji="1" lang="zh-CN" altLang="en-US" dirty="0"/>
              <a:t>单线程</a:t>
            </a:r>
          </a:p>
        </p:txBody>
      </p:sp>
    </p:spTree>
    <p:extLst>
      <p:ext uri="{BB962C8B-B14F-4D97-AF65-F5344CB8AC3E}">
        <p14:creationId xmlns:p14="http://schemas.microsoft.com/office/powerpoint/2010/main" val="191386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7A51E-667C-E94F-A71F-E339A2CFB699}"/>
              </a:ext>
            </a:extLst>
          </p:cNvPr>
          <p:cNvSpPr>
            <a:spLocks noGrp="1"/>
          </p:cNvSpPr>
          <p:nvPr>
            <p:ph type="title"/>
          </p:nvPr>
        </p:nvSpPr>
        <p:spPr/>
        <p:txBody>
          <a:bodyPr/>
          <a:lstStyle/>
          <a:p>
            <a:r>
              <a:rPr lang="zh-CN" altLang="en-US" b="1" dirty="0"/>
              <a:t>实现全景</a:t>
            </a:r>
            <a:r>
              <a:rPr lang="en" altLang="zh-CN" b="1" dirty="0"/>
              <a:t>VR</a:t>
            </a:r>
            <a:r>
              <a:rPr lang="zh-CN" altLang="en-US" b="1" dirty="0"/>
              <a:t>视频播放器</a:t>
            </a:r>
            <a:br>
              <a:rPr lang="zh-CN" altLang="en-US" b="1" dirty="0"/>
            </a:br>
            <a:endParaRPr kumimoji="1" lang="zh-CN" altLang="en-US" dirty="0"/>
          </a:p>
        </p:txBody>
      </p:sp>
      <p:sp>
        <p:nvSpPr>
          <p:cNvPr id="3" name="内容占位符 2">
            <a:extLst>
              <a:ext uri="{FF2B5EF4-FFF2-40B4-BE49-F238E27FC236}">
                <a16:creationId xmlns:a16="http://schemas.microsoft.com/office/drawing/2014/main" id="{2784C1BE-6DE3-FE45-989A-3314D904B0CD}"/>
              </a:ext>
            </a:extLst>
          </p:cNvPr>
          <p:cNvSpPr>
            <a:spLocks noGrp="1"/>
          </p:cNvSpPr>
          <p:nvPr>
            <p:ph idx="1"/>
          </p:nvPr>
        </p:nvSpPr>
        <p:spPr>
          <a:xfrm>
            <a:off x="1371600" y="1816100"/>
            <a:ext cx="9601200" cy="3581400"/>
          </a:xfrm>
        </p:spPr>
        <p:txBody>
          <a:bodyPr/>
          <a:lstStyle/>
          <a:p>
            <a:pPr marL="0" indent="0">
              <a:buNone/>
            </a:pPr>
            <a:r>
              <a:rPr lang="zh-CN" altLang="en-US" dirty="0"/>
              <a:t>框架结构：</a:t>
            </a:r>
          </a:p>
          <a:p>
            <a:r>
              <a:rPr lang="en" altLang="zh-CN" dirty="0"/>
              <a:t>FFMPEG</a:t>
            </a:r>
            <a:r>
              <a:rPr lang="zh-CN" altLang="en" dirty="0"/>
              <a:t>：</a:t>
            </a:r>
            <a:r>
              <a:rPr lang="zh-CN" altLang="en-US" dirty="0"/>
              <a:t>媒体处理，输出</a:t>
            </a:r>
            <a:r>
              <a:rPr lang="en" altLang="zh-CN" dirty="0"/>
              <a:t>YUV444</a:t>
            </a:r>
            <a:r>
              <a:rPr lang="zh-CN" altLang="en-US" dirty="0"/>
              <a:t>图像（传给</a:t>
            </a:r>
            <a:r>
              <a:rPr lang="en" altLang="zh-CN" dirty="0" err="1"/>
              <a:t>hdr</a:t>
            </a:r>
            <a:r>
              <a:rPr lang="zh-CN" altLang="en-US" dirty="0"/>
              <a:t>部分进行处理）</a:t>
            </a:r>
          </a:p>
          <a:p>
            <a:r>
              <a:rPr lang="en" altLang="zh-CN" dirty="0"/>
              <a:t>OpenGL</a:t>
            </a:r>
            <a:r>
              <a:rPr lang="zh-CN" altLang="en" dirty="0"/>
              <a:t>：</a:t>
            </a:r>
            <a:r>
              <a:rPr lang="zh-CN" altLang="en-US" dirty="0"/>
              <a:t>创建球体模型，贴图，渲染</a:t>
            </a:r>
          </a:p>
          <a:p>
            <a:r>
              <a:rPr lang="en" altLang="zh-CN" dirty="0"/>
              <a:t>GLFW</a:t>
            </a:r>
            <a:r>
              <a:rPr lang="zh-CN" altLang="en" dirty="0"/>
              <a:t>：</a:t>
            </a:r>
            <a:r>
              <a:rPr lang="zh-CN" altLang="en-US" dirty="0"/>
              <a:t>创建显示窗口，处理鼠标键盘输入</a:t>
            </a:r>
          </a:p>
          <a:p>
            <a:endParaRPr kumimoji="1" lang="zh-CN" altLang="en-US" dirty="0"/>
          </a:p>
        </p:txBody>
      </p:sp>
      <p:sp>
        <p:nvSpPr>
          <p:cNvPr id="5" name="矩形 4">
            <a:extLst>
              <a:ext uri="{FF2B5EF4-FFF2-40B4-BE49-F238E27FC236}">
                <a16:creationId xmlns:a16="http://schemas.microsoft.com/office/drawing/2014/main" id="{EF297B31-21F7-3347-B3EB-1CAE35FCB8A3}"/>
              </a:ext>
            </a:extLst>
          </p:cNvPr>
          <p:cNvSpPr/>
          <p:nvPr/>
        </p:nvSpPr>
        <p:spPr>
          <a:xfrm>
            <a:off x="1371600" y="3898900"/>
            <a:ext cx="8521700" cy="2031325"/>
          </a:xfrm>
          <a:prstGeom prst="rect">
            <a:avLst/>
          </a:prstGeom>
        </p:spPr>
        <p:txBody>
          <a:bodyPr wrap="square">
            <a:spAutoFit/>
          </a:bodyPr>
          <a:lstStyle/>
          <a:p>
            <a:r>
              <a:rPr lang="zh-CN" altLang="en-US" dirty="0">
                <a:solidFill>
                  <a:srgbClr val="333333"/>
                </a:solidFill>
                <a:latin typeface="Open Sans"/>
              </a:rPr>
              <a:t>选择使用</a:t>
            </a:r>
            <a:r>
              <a:rPr lang="en" altLang="zh-CN" dirty="0">
                <a:solidFill>
                  <a:srgbClr val="333333"/>
                </a:solidFill>
                <a:latin typeface="Open Sans"/>
              </a:rPr>
              <a:t>FFMPEG</a:t>
            </a:r>
            <a:r>
              <a:rPr lang="zh-CN" altLang="en-US" dirty="0">
                <a:solidFill>
                  <a:srgbClr val="333333"/>
                </a:solidFill>
                <a:latin typeface="Open Sans"/>
              </a:rPr>
              <a:t>库对读取的视频进行解码。其中有这些类型在解码过程中最为重要：</a:t>
            </a:r>
          </a:p>
          <a:p>
            <a:r>
              <a:rPr lang="en" altLang="zh-CN" dirty="0" err="1"/>
              <a:t>AVFormatContext</a:t>
            </a:r>
            <a:r>
              <a:rPr lang="en" altLang="zh-CN" dirty="0"/>
              <a:t>: FFMPEG</a:t>
            </a:r>
            <a:r>
              <a:rPr lang="zh-CN" altLang="en-US" dirty="0"/>
              <a:t>解封装</a:t>
            </a:r>
            <a:r>
              <a:rPr lang="en-US" altLang="zh-CN" dirty="0"/>
              <a:t>(</a:t>
            </a:r>
            <a:r>
              <a:rPr lang="en" altLang="zh-CN" dirty="0" err="1"/>
              <a:t>flv</a:t>
            </a:r>
            <a:r>
              <a:rPr lang="en" altLang="zh-CN" dirty="0"/>
              <a:t>, mp4, </a:t>
            </a:r>
            <a:r>
              <a:rPr lang="en" altLang="zh-CN" dirty="0" err="1"/>
              <a:t>rmvb</a:t>
            </a:r>
            <a:r>
              <a:rPr lang="en" altLang="zh-CN" dirty="0"/>
              <a:t>, </a:t>
            </a:r>
            <a:r>
              <a:rPr lang="en" altLang="zh-CN" dirty="0" err="1"/>
              <a:t>avi</a:t>
            </a:r>
            <a:r>
              <a:rPr lang="en" altLang="zh-CN" dirty="0"/>
              <a:t>)</a:t>
            </a:r>
            <a:r>
              <a:rPr lang="zh-CN" altLang="en-US" dirty="0"/>
              <a:t>功能的结构体</a:t>
            </a:r>
            <a:br>
              <a:rPr lang="zh-CN" altLang="en-US" dirty="0"/>
            </a:br>
            <a:r>
              <a:rPr lang="en" altLang="zh-CN" dirty="0" err="1"/>
              <a:t>AVCodecContext</a:t>
            </a:r>
            <a:r>
              <a:rPr lang="en" altLang="zh-CN" dirty="0"/>
              <a:t>: </a:t>
            </a:r>
            <a:r>
              <a:rPr lang="zh-CN" altLang="en-US" dirty="0"/>
              <a:t>主要的外部</a:t>
            </a:r>
            <a:r>
              <a:rPr lang="en" altLang="zh-CN" dirty="0"/>
              <a:t>API</a:t>
            </a:r>
            <a:r>
              <a:rPr lang="zh-CN" altLang="en-US" dirty="0"/>
              <a:t>结构体，用在编解码过程中</a:t>
            </a:r>
            <a:br>
              <a:rPr lang="zh-CN" altLang="en-US" dirty="0"/>
            </a:br>
            <a:r>
              <a:rPr lang="en" altLang="zh-CN" dirty="0" err="1"/>
              <a:t>AVStream</a:t>
            </a:r>
            <a:r>
              <a:rPr lang="en" altLang="zh-CN" dirty="0"/>
              <a:t>: </a:t>
            </a:r>
            <a:r>
              <a:rPr lang="zh-CN" altLang="en-US" dirty="0"/>
              <a:t>存储每个视频</a:t>
            </a:r>
            <a:r>
              <a:rPr lang="en-US" altLang="zh-CN" dirty="0"/>
              <a:t>/</a:t>
            </a:r>
            <a:r>
              <a:rPr lang="zh-CN" altLang="en-US" dirty="0"/>
              <a:t>音频流信息的结构体</a:t>
            </a:r>
            <a:br>
              <a:rPr lang="zh-CN" altLang="en-US" dirty="0"/>
            </a:br>
            <a:r>
              <a:rPr lang="en" altLang="zh-CN" dirty="0" err="1"/>
              <a:t>AVCodec</a:t>
            </a:r>
            <a:r>
              <a:rPr lang="en" altLang="zh-CN" dirty="0"/>
              <a:t>: </a:t>
            </a:r>
            <a:r>
              <a:rPr lang="zh-CN" altLang="en-US" dirty="0"/>
              <a:t>存储编解码器信息的结构体</a:t>
            </a:r>
            <a:br>
              <a:rPr lang="zh-CN" altLang="en-US" dirty="0"/>
            </a:br>
            <a:r>
              <a:rPr lang="en" altLang="zh-CN" dirty="0" err="1"/>
              <a:t>AVFrame</a:t>
            </a:r>
            <a:r>
              <a:rPr lang="en" altLang="zh-CN" dirty="0"/>
              <a:t>: </a:t>
            </a:r>
            <a:r>
              <a:rPr lang="zh-CN" altLang="en-US" dirty="0"/>
              <a:t>一般用于存储音视频的（非压缩）原始数据，以及其他一些相关信息</a:t>
            </a:r>
            <a:br>
              <a:rPr lang="zh-CN" altLang="en-US" dirty="0"/>
            </a:br>
            <a:r>
              <a:rPr lang="en" altLang="zh-CN" dirty="0" err="1"/>
              <a:t>AVPacket</a:t>
            </a:r>
            <a:r>
              <a:rPr lang="en" altLang="zh-CN" dirty="0"/>
              <a:t>: </a:t>
            </a:r>
            <a:r>
              <a:rPr lang="zh-CN" altLang="en-US" dirty="0"/>
              <a:t>存储压缩编码数据相关信息的结构体</a:t>
            </a:r>
          </a:p>
        </p:txBody>
      </p:sp>
    </p:spTree>
    <p:extLst>
      <p:ext uri="{BB962C8B-B14F-4D97-AF65-F5344CB8AC3E}">
        <p14:creationId xmlns:p14="http://schemas.microsoft.com/office/powerpoint/2010/main" val="7169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2FEE0C-5A6F-E749-AD0B-0F389CE6F3FA}"/>
              </a:ext>
            </a:extLst>
          </p:cNvPr>
          <p:cNvSpPr>
            <a:spLocks noGrp="1"/>
          </p:cNvSpPr>
          <p:nvPr>
            <p:ph idx="1"/>
          </p:nvPr>
        </p:nvSpPr>
        <p:spPr>
          <a:xfrm>
            <a:off x="1371600" y="1968500"/>
            <a:ext cx="9601200" cy="3898900"/>
          </a:xfrm>
        </p:spPr>
        <p:txBody>
          <a:bodyPr/>
          <a:lstStyle/>
          <a:p>
            <a:r>
              <a:rPr lang="zh-CN" altLang="en-US" dirty="0"/>
              <a:t>最为重要的是球体的渲染，因为最后需要将解码出的画面渲染到球体上。</a:t>
            </a:r>
            <a:endParaRPr lang="en-US" altLang="zh-CN" dirty="0"/>
          </a:p>
          <a:p>
            <a:r>
              <a:rPr lang="zh-CN" altLang="en-US" dirty="0"/>
              <a:t>球体可通过顶点生成，但如果全靠顶点可能需要的数量过大，这里可以通过少量顶点连接成的三角形来模拟球体，顶点越多球体当然就越平滑，但同时也会影响渲染性能</a:t>
            </a:r>
            <a:endParaRPr lang="en-US" altLang="zh-CN" dirty="0"/>
          </a:p>
          <a:p>
            <a:r>
              <a:rPr lang="zh-CN" altLang="en-US" dirty="0"/>
              <a:t>使用</a:t>
            </a:r>
            <a:r>
              <a:rPr lang="en-US" altLang="zh-CN" dirty="0"/>
              <a:t>81×81</a:t>
            </a:r>
            <a:r>
              <a:rPr lang="zh-CN" altLang="en-US" dirty="0"/>
              <a:t>（一层</a:t>
            </a:r>
            <a:r>
              <a:rPr lang="en-US" altLang="zh-CN" dirty="0"/>
              <a:t>81</a:t>
            </a:r>
            <a:r>
              <a:rPr lang="zh-CN" altLang="en-US" dirty="0"/>
              <a:t>个，共</a:t>
            </a:r>
            <a:r>
              <a:rPr lang="en-US" altLang="zh-CN" dirty="0"/>
              <a:t>81</a:t>
            </a:r>
            <a:r>
              <a:rPr lang="zh-CN" altLang="en-US" dirty="0"/>
              <a:t>层）个顶点来实现一个球体，球体每一层的半径以及顶点的坐标可以通过三角函数计算出来。</a:t>
            </a:r>
            <a:endParaRPr lang="en-US" altLang="zh-CN" dirty="0"/>
          </a:p>
          <a:p>
            <a:r>
              <a:rPr lang="zh-CN" altLang="en-US" dirty="0"/>
              <a:t>通过添加对鼠标事件的相应处理使得可以通过移动鼠标来改变视角，做到自由</a:t>
            </a:r>
            <a:r>
              <a:rPr lang="en-US" altLang="zh-CN" dirty="0"/>
              <a:t>360°</a:t>
            </a:r>
            <a:r>
              <a:rPr lang="zh-CN" altLang="en-US" dirty="0"/>
              <a:t>观看全景视频的效果。</a:t>
            </a:r>
            <a:endParaRPr kumimoji="1" lang="zh-CN" altLang="en-US" dirty="0"/>
          </a:p>
        </p:txBody>
      </p:sp>
      <p:sp>
        <p:nvSpPr>
          <p:cNvPr id="4" name="标题 1">
            <a:extLst>
              <a:ext uri="{FF2B5EF4-FFF2-40B4-BE49-F238E27FC236}">
                <a16:creationId xmlns:a16="http://schemas.microsoft.com/office/drawing/2014/main" id="{F924B4C8-FD55-FC42-9333-CA1083236BAE}"/>
              </a:ext>
            </a:extLst>
          </p:cNvPr>
          <p:cNvSpPr txBox="1">
            <a:spLocks/>
          </p:cNvSpPr>
          <p:nvPr/>
        </p:nvSpPr>
        <p:spPr>
          <a:xfrm>
            <a:off x="1371600" y="4826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算法处理视频的优化过程</a:t>
            </a:r>
            <a:br>
              <a:rPr lang="zh-CN" altLang="en-US" b="1" dirty="0"/>
            </a:br>
            <a:endParaRPr kumimoji="1" lang="zh-CN" altLang="en-US" dirty="0"/>
          </a:p>
        </p:txBody>
      </p:sp>
      <p:sp>
        <p:nvSpPr>
          <p:cNvPr id="5" name="矩形 4">
            <a:extLst>
              <a:ext uri="{FF2B5EF4-FFF2-40B4-BE49-F238E27FC236}">
                <a16:creationId xmlns:a16="http://schemas.microsoft.com/office/drawing/2014/main" id="{8253F4B3-752D-A849-AECC-ED2FF5BFE707}"/>
              </a:ext>
            </a:extLst>
          </p:cNvPr>
          <p:cNvSpPr/>
          <p:nvPr/>
        </p:nvSpPr>
        <p:spPr>
          <a:xfrm>
            <a:off x="1371600" y="1314450"/>
            <a:ext cx="7962900" cy="400110"/>
          </a:xfrm>
          <a:prstGeom prst="rect">
            <a:avLst/>
          </a:prstGeom>
        </p:spPr>
        <p:txBody>
          <a:bodyPr wrap="square">
            <a:spAutoFit/>
          </a:bodyPr>
          <a:lstStyle/>
          <a:p>
            <a:r>
              <a:rPr lang="en" altLang="zh-CN" sz="2000" dirty="0"/>
              <a:t>OpenGL</a:t>
            </a:r>
            <a:r>
              <a:rPr lang="zh-CN" altLang="en-US" sz="2000" dirty="0"/>
              <a:t>渲染</a:t>
            </a:r>
            <a:endParaRPr kumimoji="1" lang="zh-CN" altLang="en-US" sz="3200" dirty="0"/>
          </a:p>
        </p:txBody>
      </p:sp>
    </p:spTree>
    <p:extLst>
      <p:ext uri="{BB962C8B-B14F-4D97-AF65-F5344CB8AC3E}">
        <p14:creationId xmlns:p14="http://schemas.microsoft.com/office/powerpoint/2010/main" val="407854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BBDCA-DEE3-4043-8625-0B2228E27A67}"/>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15E7ED12-A8B6-1F48-B8C8-00E4F4C8F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599" y="685800"/>
            <a:ext cx="9695259" cy="5829300"/>
          </a:xfrm>
        </p:spPr>
      </p:pic>
    </p:spTree>
    <p:extLst>
      <p:ext uri="{BB962C8B-B14F-4D97-AF65-F5344CB8AC3E}">
        <p14:creationId xmlns:p14="http://schemas.microsoft.com/office/powerpoint/2010/main" val="234466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67983-B02D-F548-A533-B38C51E568FD}"/>
              </a:ext>
            </a:extLst>
          </p:cNvPr>
          <p:cNvSpPr>
            <a:spLocks noGrp="1"/>
          </p:cNvSpPr>
          <p:nvPr>
            <p:ph type="title"/>
          </p:nvPr>
        </p:nvSpPr>
        <p:spPr/>
        <p:txBody>
          <a:bodyPr/>
          <a:lstStyle/>
          <a:p>
            <a:r>
              <a:rPr lang="en" altLang="zh-CN" b="1" dirty="0"/>
              <a:t>HDR</a:t>
            </a:r>
            <a:r>
              <a:rPr lang="zh-CN" altLang="en-US" b="1" dirty="0"/>
              <a:t>算法的基本实现与效果优化</a:t>
            </a:r>
            <a:br>
              <a:rPr lang="zh-CN" altLang="en-US" b="1" dirty="0"/>
            </a:br>
            <a:endParaRPr kumimoji="1" lang="zh-CN" altLang="en-US" dirty="0"/>
          </a:p>
        </p:txBody>
      </p:sp>
      <p:sp>
        <p:nvSpPr>
          <p:cNvPr id="3" name="内容占位符 2">
            <a:extLst>
              <a:ext uri="{FF2B5EF4-FFF2-40B4-BE49-F238E27FC236}">
                <a16:creationId xmlns:a16="http://schemas.microsoft.com/office/drawing/2014/main" id="{76EB1CE9-1E49-834D-B229-86DDF685ED75}"/>
              </a:ext>
            </a:extLst>
          </p:cNvPr>
          <p:cNvSpPr>
            <a:spLocks noGrp="1"/>
          </p:cNvSpPr>
          <p:nvPr>
            <p:ph idx="1"/>
          </p:nvPr>
        </p:nvSpPr>
        <p:spPr>
          <a:xfrm>
            <a:off x="1371600" y="2312481"/>
            <a:ext cx="9601200" cy="3581400"/>
          </a:xfrm>
        </p:spPr>
        <p:txBody>
          <a:bodyPr/>
          <a:lstStyle/>
          <a:p>
            <a:r>
              <a:rPr lang="zh-CN" altLang="en-US" dirty="0"/>
              <a:t>在</a:t>
            </a:r>
            <a:r>
              <a:rPr lang="en" altLang="zh-CN" dirty="0"/>
              <a:t>YUV</a:t>
            </a:r>
            <a:r>
              <a:rPr lang="zh-CN" altLang="en-US" dirty="0"/>
              <a:t>颜色空间内，对原始图像的亮度分量进行反色调映射</a:t>
            </a:r>
            <a:r>
              <a:rPr lang="en" altLang="zh-CN" i="1" dirty="0"/>
              <a:t>Inverse Tone-Mapping</a:t>
            </a:r>
            <a:r>
              <a:rPr lang="zh-CN" altLang="en-US" dirty="0"/>
              <a:t>对处理之后的图像进行阈值图像的求取，同时进行高斯滤波，保留高光部分细节</a:t>
            </a:r>
          </a:p>
          <a:p>
            <a:r>
              <a:rPr lang="zh-CN" altLang="en-US" dirty="0"/>
              <a:t>将前两部分处理得到的图像与色度分量图融合处理，在融合的同时对图像进行最后的色调调整和对比度优化</a:t>
            </a:r>
          </a:p>
          <a:p>
            <a:r>
              <a:rPr lang="zh-CN" altLang="en-US" dirty="0"/>
              <a:t>进行噪点去除，同时针对暗部进行特殊处理</a:t>
            </a:r>
          </a:p>
        </p:txBody>
      </p:sp>
      <p:sp>
        <p:nvSpPr>
          <p:cNvPr id="4" name="矩形 3">
            <a:extLst>
              <a:ext uri="{FF2B5EF4-FFF2-40B4-BE49-F238E27FC236}">
                <a16:creationId xmlns:a16="http://schemas.microsoft.com/office/drawing/2014/main" id="{CB50D868-2A3D-1C43-A6F2-E813208D1DA9}"/>
              </a:ext>
            </a:extLst>
          </p:cNvPr>
          <p:cNvSpPr/>
          <p:nvPr/>
        </p:nvSpPr>
        <p:spPr>
          <a:xfrm>
            <a:off x="1371600" y="1546240"/>
            <a:ext cx="6096000" cy="461665"/>
          </a:xfrm>
          <a:prstGeom prst="rect">
            <a:avLst/>
          </a:prstGeom>
        </p:spPr>
        <p:txBody>
          <a:bodyPr>
            <a:spAutoFit/>
          </a:bodyPr>
          <a:lstStyle/>
          <a:p>
            <a:r>
              <a:rPr lang="zh-CN" altLang="en-US" sz="2400" dirty="0"/>
              <a:t>基于单张输入图像的</a:t>
            </a:r>
            <a:r>
              <a:rPr lang="en" altLang="zh-CN" sz="2400" dirty="0"/>
              <a:t>HDR</a:t>
            </a:r>
            <a:r>
              <a:rPr lang="zh-CN" altLang="en-US" sz="2400" dirty="0"/>
              <a:t>算法实现</a:t>
            </a:r>
            <a:endParaRPr lang="zh-CN" altLang="en-US" sz="2400" dirty="0">
              <a:effectLst/>
            </a:endParaRPr>
          </a:p>
        </p:txBody>
      </p:sp>
    </p:spTree>
    <p:extLst>
      <p:ext uri="{BB962C8B-B14F-4D97-AF65-F5344CB8AC3E}">
        <p14:creationId xmlns:p14="http://schemas.microsoft.com/office/powerpoint/2010/main" val="3075642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D844D-D929-F841-AA2A-23F31446A3DF}"/>
              </a:ext>
            </a:extLst>
          </p:cNvPr>
          <p:cNvSpPr>
            <a:spLocks noGrp="1"/>
          </p:cNvSpPr>
          <p:nvPr>
            <p:ph type="title"/>
          </p:nvPr>
        </p:nvSpPr>
        <p:spPr>
          <a:xfrm>
            <a:off x="1215958" y="384243"/>
            <a:ext cx="9601200" cy="1485900"/>
          </a:xfrm>
        </p:spPr>
        <p:txBody>
          <a:bodyPr/>
          <a:lstStyle/>
          <a:p>
            <a:r>
              <a:rPr kumimoji="1" lang="zh-CN" altLang="en-US" dirty="0"/>
              <a:t>参考文献</a:t>
            </a:r>
          </a:p>
        </p:txBody>
      </p:sp>
      <p:sp>
        <p:nvSpPr>
          <p:cNvPr id="3" name="内容占位符 2">
            <a:extLst>
              <a:ext uri="{FF2B5EF4-FFF2-40B4-BE49-F238E27FC236}">
                <a16:creationId xmlns:a16="http://schemas.microsoft.com/office/drawing/2014/main" id="{229524E8-DD2D-DC4F-BBCA-F17BFC0CEFA9}"/>
              </a:ext>
            </a:extLst>
          </p:cNvPr>
          <p:cNvSpPr>
            <a:spLocks noGrp="1"/>
          </p:cNvSpPr>
          <p:nvPr>
            <p:ph idx="1"/>
          </p:nvPr>
        </p:nvSpPr>
        <p:spPr>
          <a:xfrm>
            <a:off x="953311" y="1381328"/>
            <a:ext cx="10019489" cy="4486072"/>
          </a:xfrm>
        </p:spPr>
        <p:txBody>
          <a:bodyPr>
            <a:normAutofit fontScale="77500" lnSpcReduction="20000"/>
          </a:bodyPr>
          <a:lstStyle/>
          <a:p>
            <a:pPr marL="0" indent="0">
              <a:buNone/>
            </a:pPr>
            <a:r>
              <a:rPr lang="en" altLang="zh-CN" dirty="0"/>
              <a:t>[1] Durand, </a:t>
            </a:r>
            <a:r>
              <a:rPr lang="en" altLang="zh-CN" dirty="0" err="1"/>
              <a:t>Frédo</a:t>
            </a:r>
            <a:r>
              <a:rPr lang="en" altLang="zh-CN" dirty="0"/>
              <a:t>, and Julie Dorsey. "Fast bilateral filtering for the display of high-dynamic-range images." ACM transactions on graphics (TOG). Vol. 21. No. 3. ACM, 2002.</a:t>
            </a:r>
          </a:p>
          <a:p>
            <a:pPr marL="0" indent="0">
              <a:buNone/>
            </a:pPr>
            <a:r>
              <a:rPr lang="en" altLang="zh-CN" dirty="0"/>
              <a:t>[2] Gabriel </a:t>
            </a:r>
            <a:r>
              <a:rPr lang="en" altLang="zh-CN" dirty="0" err="1"/>
              <a:t>Eilertsen</a:t>
            </a:r>
            <a:r>
              <a:rPr lang="en" altLang="zh-CN" dirty="0"/>
              <a:t>, </a:t>
            </a:r>
            <a:r>
              <a:rPr lang="en" altLang="zh-CN" dirty="0" err="1"/>
              <a:t>Rafał</a:t>
            </a:r>
            <a:r>
              <a:rPr lang="en" altLang="zh-CN" dirty="0"/>
              <a:t> K </a:t>
            </a:r>
            <a:r>
              <a:rPr lang="en" altLang="zh-CN" dirty="0" err="1"/>
              <a:t>Mantiuk</a:t>
            </a:r>
            <a:r>
              <a:rPr lang="en" altLang="zh-CN" dirty="0"/>
              <a:t>, and Jonas Unger. A comparative review of tone-mapping algorithms for high dynamic range video. In Computer Graphics Forum, volume 36, pages 565–592. Wiley Online Library, 2017.</a:t>
            </a:r>
          </a:p>
          <a:p>
            <a:pPr marL="0" indent="0">
              <a:buNone/>
            </a:pPr>
            <a:r>
              <a:rPr lang="en" altLang="zh-CN" dirty="0"/>
              <a:t>[3] </a:t>
            </a:r>
            <a:r>
              <a:rPr lang="zh-CN" altLang="en-US" dirty="0"/>
              <a:t>朱恩弘</a:t>
            </a:r>
            <a:r>
              <a:rPr lang="en-US" altLang="zh-CN" dirty="0"/>
              <a:t>,</a:t>
            </a:r>
            <a:r>
              <a:rPr lang="zh-CN" altLang="en-US" dirty="0"/>
              <a:t>张红英</a:t>
            </a:r>
            <a:r>
              <a:rPr lang="en-US" altLang="zh-CN" dirty="0"/>
              <a:t>,</a:t>
            </a:r>
            <a:r>
              <a:rPr lang="zh-CN" altLang="en-US" dirty="0"/>
              <a:t>吴亚东</a:t>
            </a:r>
            <a:r>
              <a:rPr lang="en-US" altLang="zh-CN" dirty="0"/>
              <a:t>,</a:t>
            </a:r>
            <a:r>
              <a:rPr lang="zh-CN" altLang="en-US" dirty="0"/>
              <a:t>霍永青</a:t>
            </a:r>
            <a:r>
              <a:rPr lang="en-US" altLang="zh-CN" dirty="0"/>
              <a:t>.</a:t>
            </a:r>
            <a:r>
              <a:rPr lang="zh-CN" altLang="en-US" dirty="0"/>
              <a:t>单幅图像的高动态范围图像生成方法</a:t>
            </a:r>
            <a:r>
              <a:rPr lang="en-US" altLang="zh-CN" dirty="0"/>
              <a:t>[</a:t>
            </a:r>
            <a:r>
              <a:rPr lang="en" altLang="zh-CN" dirty="0"/>
              <a:t>J].</a:t>
            </a:r>
            <a:r>
              <a:rPr lang="zh-CN" altLang="en-US" dirty="0"/>
              <a:t>计算机辅助设计与图形学学报</a:t>
            </a:r>
            <a:r>
              <a:rPr lang="en-US" altLang="zh-CN" dirty="0"/>
              <a:t>,2016,28(10):1713-1722.</a:t>
            </a:r>
          </a:p>
          <a:p>
            <a:pPr marL="0" indent="0">
              <a:buNone/>
            </a:pPr>
            <a:r>
              <a:rPr lang="en-US" altLang="zh-CN" dirty="0"/>
              <a:t>[4] </a:t>
            </a:r>
            <a:r>
              <a:rPr lang="en" altLang="zh-CN" dirty="0"/>
              <a:t>Sam </a:t>
            </a:r>
            <a:r>
              <a:rPr lang="en" altLang="zh-CN" dirty="0" err="1"/>
              <a:t>Hasinoff</a:t>
            </a:r>
            <a:r>
              <a:rPr lang="en" altLang="zh-CN" dirty="0"/>
              <a:t>, Dillon </a:t>
            </a:r>
            <a:r>
              <a:rPr lang="en" altLang="zh-CN" dirty="0" err="1"/>
              <a:t>Sharlet</a:t>
            </a:r>
            <a:r>
              <a:rPr lang="en" altLang="zh-CN" dirty="0"/>
              <a:t>, Ryan Geiss, Andrew Adams, Jonathan T. Barron, Florian </a:t>
            </a:r>
            <a:r>
              <a:rPr lang="en" altLang="zh-CN" dirty="0" err="1"/>
              <a:t>Kainz</a:t>
            </a:r>
            <a:r>
              <a:rPr lang="en" altLang="zh-CN" dirty="0"/>
              <a:t>, </a:t>
            </a:r>
            <a:r>
              <a:rPr lang="en" altLang="zh-CN" dirty="0" err="1"/>
              <a:t>Jiawen</a:t>
            </a:r>
            <a:r>
              <a:rPr lang="en" altLang="zh-CN" dirty="0"/>
              <a:t> Chen, and Marc </a:t>
            </a:r>
            <a:r>
              <a:rPr lang="en" altLang="zh-CN" dirty="0" err="1"/>
              <a:t>Levoy</a:t>
            </a:r>
            <a:r>
              <a:rPr lang="en" altLang="zh-CN" dirty="0"/>
              <a:t>. Burst photography for high dynamic range and low-light imaging on mobile cameras. SIGGRAPH Asia, 2016.</a:t>
            </a:r>
          </a:p>
          <a:p>
            <a:pPr marL="0" indent="0">
              <a:buNone/>
            </a:pPr>
            <a:r>
              <a:rPr lang="en" altLang="zh-CN" dirty="0"/>
              <a:t>[5] Chris Kiser, Erik Reinhard, Mike </a:t>
            </a:r>
            <a:r>
              <a:rPr lang="en" altLang="zh-CN" dirty="0" err="1"/>
              <a:t>Tocci</a:t>
            </a:r>
            <a:r>
              <a:rPr lang="en" altLang="zh-CN" dirty="0"/>
              <a:t>, and Nora </a:t>
            </a:r>
            <a:r>
              <a:rPr lang="en" altLang="zh-CN" dirty="0" err="1"/>
              <a:t>Tocci</a:t>
            </a:r>
            <a:r>
              <a:rPr lang="en" altLang="zh-CN" dirty="0"/>
              <a:t>. Real time automated tone mapping system for </a:t>
            </a:r>
            <a:r>
              <a:rPr lang="en" altLang="zh-CN" dirty="0" err="1"/>
              <a:t>hdr</a:t>
            </a:r>
            <a:r>
              <a:rPr lang="en" altLang="zh-CN" dirty="0"/>
              <a:t> video. In IEEE International Conference on Image Processing, volume 134. IEEE Orlando, FL, 2012.</a:t>
            </a:r>
          </a:p>
          <a:p>
            <a:pPr marL="0" indent="0">
              <a:buNone/>
            </a:pPr>
            <a:r>
              <a:rPr lang="en" altLang="zh-CN" dirty="0"/>
              <a:t>[6] Benjamin </a:t>
            </a:r>
            <a:r>
              <a:rPr lang="en" altLang="zh-CN" dirty="0" err="1"/>
              <a:t>Guthier</a:t>
            </a:r>
            <a:r>
              <a:rPr lang="en" altLang="zh-CN" dirty="0"/>
              <a:t>, Stephan Kopf, and Wolfgang </a:t>
            </a:r>
            <a:r>
              <a:rPr lang="en" altLang="zh-CN" dirty="0" err="1"/>
              <a:t>Effelsberg</a:t>
            </a:r>
            <a:r>
              <a:rPr lang="en" altLang="zh-CN" dirty="0"/>
              <a:t>. Algorithms for a real-time </a:t>
            </a:r>
            <a:r>
              <a:rPr lang="en" altLang="zh-CN" dirty="0" err="1"/>
              <a:t>hdr</a:t>
            </a:r>
            <a:r>
              <a:rPr lang="en" altLang="zh-CN" dirty="0"/>
              <a:t> video system. Pattern Recognition Letters, 34(1):25–33, 2013.</a:t>
            </a:r>
          </a:p>
          <a:p>
            <a:pPr marL="0" indent="0">
              <a:buNone/>
            </a:pPr>
            <a:r>
              <a:rPr lang="en" altLang="zh-CN" dirty="0"/>
              <a:t>[7] Benjamin </a:t>
            </a:r>
            <a:r>
              <a:rPr lang="en" altLang="zh-CN" dirty="0" err="1"/>
              <a:t>Guthier</a:t>
            </a:r>
            <a:r>
              <a:rPr lang="en" altLang="zh-CN" dirty="0"/>
              <a:t>, Stephan Kopf, Marc </a:t>
            </a:r>
            <a:r>
              <a:rPr lang="en" altLang="zh-CN" dirty="0" err="1"/>
              <a:t>Eble</a:t>
            </a:r>
            <a:r>
              <a:rPr lang="en" altLang="zh-CN" dirty="0"/>
              <a:t>, and Wolfgang </a:t>
            </a:r>
            <a:r>
              <a:rPr lang="en" altLang="zh-CN" dirty="0" err="1"/>
              <a:t>Effelsberg</a:t>
            </a:r>
            <a:r>
              <a:rPr lang="en" altLang="zh-CN" dirty="0"/>
              <a:t>. Flicker reduction in tone mapped high dynamic range video. In Color Imaging: Displaying, Processing, Hardcopy, and Applications, 2011.</a:t>
            </a:r>
          </a:p>
          <a:p>
            <a:pPr marL="0" indent="0">
              <a:buNone/>
            </a:pPr>
            <a:br>
              <a:rPr lang="en" altLang="zh-CN" dirty="0"/>
            </a:br>
            <a:endParaRPr kumimoji="1" lang="zh-CN" altLang="en-US" dirty="0"/>
          </a:p>
        </p:txBody>
      </p:sp>
    </p:spTree>
    <p:extLst>
      <p:ext uri="{BB962C8B-B14F-4D97-AF65-F5344CB8AC3E}">
        <p14:creationId xmlns:p14="http://schemas.microsoft.com/office/powerpoint/2010/main" val="82732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B4E2A-E789-4E4A-BCF8-C0032CB240EB}"/>
              </a:ext>
            </a:extLst>
          </p:cNvPr>
          <p:cNvSpPr>
            <a:spLocks noGrp="1"/>
          </p:cNvSpPr>
          <p:nvPr>
            <p:ph type="title"/>
          </p:nvPr>
        </p:nvSpPr>
        <p:spPr>
          <a:xfrm>
            <a:off x="4203700" y="2286000"/>
            <a:ext cx="9601200" cy="3124200"/>
          </a:xfrm>
        </p:spPr>
        <p:txBody>
          <a:bodyPr>
            <a:normAutofit/>
          </a:bodyPr>
          <a:lstStyle/>
          <a:p>
            <a:r>
              <a:rPr kumimoji="1" lang="zh-CN" altLang="en-US" sz="8800" dirty="0"/>
              <a:t>谢谢！</a:t>
            </a:r>
          </a:p>
        </p:txBody>
      </p:sp>
      <p:sp>
        <p:nvSpPr>
          <p:cNvPr id="3" name="内容占位符 2">
            <a:extLst>
              <a:ext uri="{FF2B5EF4-FFF2-40B4-BE49-F238E27FC236}">
                <a16:creationId xmlns:a16="http://schemas.microsoft.com/office/drawing/2014/main" id="{E0163397-C11B-924E-8E88-548CB16713DA}"/>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72073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6DAE9-9490-2B41-95C2-70D1A78DA0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F99FAF-D323-E748-B8BA-AEF2D01A173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C2B47A5-ED11-C441-992E-C8789431D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080" y="1209675"/>
            <a:ext cx="8589295" cy="4438650"/>
          </a:xfrm>
          <a:prstGeom prst="rect">
            <a:avLst/>
          </a:prstGeom>
        </p:spPr>
      </p:pic>
    </p:spTree>
    <p:extLst>
      <p:ext uri="{BB962C8B-B14F-4D97-AF65-F5344CB8AC3E}">
        <p14:creationId xmlns:p14="http://schemas.microsoft.com/office/powerpoint/2010/main" val="64189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206185-D015-C24C-B039-3403BC9C5310}"/>
                  </a:ext>
                </a:extLst>
              </p:cNvPr>
              <p:cNvSpPr>
                <a:spLocks noGrp="1"/>
              </p:cNvSpPr>
              <p:nvPr>
                <p:ph idx="1"/>
              </p:nvPr>
            </p:nvSpPr>
            <p:spPr>
              <a:xfrm>
                <a:off x="1371600" y="2019300"/>
                <a:ext cx="9601200" cy="3937000"/>
              </a:xfrm>
            </p:spPr>
            <p:txBody>
              <a:bodyPr>
                <a:normAutofit lnSpcReduction="10000"/>
              </a:bodyPr>
              <a:lstStyle/>
              <a:p>
                <a:r>
                  <a:rPr lang="zh-CN" altLang="en-US" dirty="0"/>
                  <a:t>色调映射是将 </a:t>
                </a:r>
                <a:r>
                  <a:rPr lang="en" altLang="zh-CN" dirty="0"/>
                  <a:t>HDR </a:t>
                </a:r>
                <a:r>
                  <a:rPr lang="zh-CN" altLang="en-US" dirty="0"/>
                  <a:t>图像数据映射成 </a:t>
                </a:r>
                <a:r>
                  <a:rPr lang="en" altLang="zh-CN" dirty="0"/>
                  <a:t>LDR </a:t>
                </a:r>
                <a:r>
                  <a:rPr lang="zh-CN" altLang="en-US" dirty="0"/>
                  <a:t>图像数据</a:t>
                </a:r>
                <a:r>
                  <a:rPr lang="en-US" altLang="zh-CN" dirty="0"/>
                  <a:t>, </a:t>
                </a:r>
                <a:r>
                  <a:rPr lang="zh-CN" altLang="en-US" dirty="0"/>
                  <a:t>并尽可能地在视觉上保留原来的视觉效果</a:t>
                </a:r>
                <a:r>
                  <a:rPr lang="en-US" altLang="zh-CN" dirty="0"/>
                  <a:t>. </a:t>
                </a:r>
                <a:r>
                  <a:rPr lang="zh-CN" altLang="en-US" dirty="0"/>
                  <a:t>反色调映射则是色调映射的反变换</a:t>
                </a:r>
                <a:r>
                  <a:rPr lang="en-US" altLang="zh-CN" dirty="0"/>
                  <a:t>, </a:t>
                </a:r>
                <a:r>
                  <a:rPr lang="zh-CN" altLang="en-US" dirty="0"/>
                  <a:t>用于增大图像的动态范围</a:t>
                </a:r>
                <a:r>
                  <a:rPr lang="en-US" altLang="zh-CN" dirty="0"/>
                  <a:t>, </a:t>
                </a:r>
                <a:r>
                  <a:rPr lang="zh-CN" altLang="en-US" dirty="0"/>
                  <a:t>其对于 </a:t>
                </a:r>
                <a:r>
                  <a:rPr lang="en" altLang="zh-CN" dirty="0"/>
                  <a:t>LDR </a:t>
                </a:r>
                <a:r>
                  <a:rPr lang="zh-CN" altLang="en-US" dirty="0"/>
                  <a:t>图像到 </a:t>
                </a:r>
                <a:r>
                  <a:rPr lang="en" altLang="zh-CN" dirty="0"/>
                  <a:t>HDR </a:t>
                </a:r>
                <a:r>
                  <a:rPr lang="zh-CN" altLang="en-US" dirty="0"/>
                  <a:t>图像的转换同样非常关键</a:t>
                </a:r>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𝑚𝑎𝑥</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𝑤h𝑖𝑡𝑒</m:t>
                          </m:r>
                        </m:sub>
                      </m:sSub>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𝑦</m:t>
                              </m:r>
                            </m:e>
                          </m:d>
                          <m:r>
                            <a:rPr kumimoji="1" lang="en-US" altLang="zh-CN" b="0" i="1" smtClean="0">
                              <a:latin typeface="Cambria Math" panose="02040503050406030204" pitchFamily="18" charset="0"/>
                              <a:ea typeface="Cambria Math" panose="02040503050406030204" pitchFamily="18" charset="0"/>
                            </a:rPr>
                            <m:t>−1</m:t>
                          </m:r>
                        </m:e>
                      </m:d>
                      <m:r>
                        <a:rPr kumimoji="1" lang="en-US" altLang="zh-CN" b="0" i="1" smtClean="0">
                          <a:latin typeface="Cambria Math" panose="02040503050406030204" pitchFamily="18" charset="0"/>
                          <a:ea typeface="Cambria Math" panose="02040503050406030204" pitchFamily="18" charset="0"/>
                        </a:rPr>
                        <m:t>+</m:t>
                      </m:r>
                      <m:rad>
                        <m:radPr>
                          <m:degHide m:val="on"/>
                          <m:ctrlPr>
                            <a:rPr kumimoji="1" lang="en-US" altLang="zh-CN" b="0" i="1" smtClean="0">
                              <a:latin typeface="Cambria Math" panose="02040503050406030204" pitchFamily="18" charset="0"/>
                              <a:ea typeface="Cambria Math" panose="02040503050406030204" pitchFamily="18" charset="0"/>
                            </a:rPr>
                          </m:ctrlPr>
                        </m:radPr>
                        <m:deg/>
                        <m:e>
                          <m:sSup>
                            <m:sSupPr>
                              <m:ctrlPr>
                                <a:rPr kumimoji="1" lang="en-US" altLang="zh-CN" b="0" i="1" smtClean="0">
                                  <a:latin typeface="Cambria Math" panose="02040503050406030204" pitchFamily="18" charset="0"/>
                                  <a:ea typeface="Cambria Math" panose="02040503050406030204" pitchFamily="18" charset="0"/>
                                </a:rPr>
                              </m:ctrlPr>
                            </m:sSupPr>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𝑦</m:t>
                                      </m:r>
                                    </m:e>
                                  </m:d>
                                </m:e>
                              </m:d>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4</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𝑑</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𝑦</m:t>
                                  </m:r>
                                </m:e>
                              </m:d>
                            </m:num>
                            <m:den>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𝐿</m:t>
                                  </m:r>
                                </m:e>
                                <m:sub>
                                  <m:r>
                                    <a:rPr kumimoji="1" lang="en-US" altLang="zh-CN" b="0" i="1" smtClean="0">
                                      <a:latin typeface="Cambria Math" panose="02040503050406030204" pitchFamily="18" charset="0"/>
                                      <a:ea typeface="Cambria Math" panose="02040503050406030204" pitchFamily="18" charset="0"/>
                                    </a:rPr>
                                    <m:t>𝑤h𝑖𝑡𝑒</m:t>
                                  </m:r>
                                </m:sub>
                                <m:sup>
                                  <m:r>
                                    <a:rPr kumimoji="1" lang="en-US" altLang="zh-CN" b="0" i="1" smtClean="0">
                                      <a:latin typeface="Cambria Math" panose="02040503050406030204" pitchFamily="18" charset="0"/>
                                      <a:ea typeface="Cambria Math" panose="02040503050406030204" pitchFamily="18" charset="0"/>
                                    </a:rPr>
                                    <m:t>2</m:t>
                                  </m:r>
                                </m:sup>
                              </m:sSubSup>
                            </m:den>
                          </m:f>
                        </m:e>
                      </m:rad>
                      <m:r>
                        <a:rPr kumimoji="1" lang="en-US" altLang="zh-CN" b="0" i="1" smtClean="0">
                          <a:latin typeface="Cambria Math" panose="02040503050406030204" pitchFamily="18" charset="0"/>
                          <a:ea typeface="Cambria Math" panose="02040503050406030204" pitchFamily="18" charset="0"/>
                        </a:rPr>
                        <m:t>)</m:t>
                      </m:r>
                    </m:oMath>
                  </m:oMathPara>
                </a14:m>
                <a:endParaRPr kumimoji="1"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代表经过色调映射后 </a:t>
                </a:r>
                <a:r>
                  <a:rPr lang="en" altLang="zh-CN" dirty="0"/>
                  <a:t>LDR </a:t>
                </a:r>
                <a:r>
                  <a:rPr lang="zh-CN" altLang="en-US" dirty="0"/>
                  <a:t>图像的像素点的值</a:t>
                </a:r>
                <a:r>
                  <a:rPr lang="en-US" altLang="zh-CN" dirty="0"/>
                  <a:t>. </a:t>
                </a:r>
                <a:r>
                  <a:rPr lang="zh-CN" altLang="en-US" dirty="0"/>
                  <a:t>在映射过程中</a:t>
                </a:r>
                <a:r>
                  <a:rPr lang="en-US" altLang="zh-CN" dirty="0"/>
                  <a:t>, </a:t>
                </a:r>
                <a:r>
                  <a:rPr lang="zh-CN" altLang="en-US" dirty="0"/>
                  <a:t>高亮度值的像素点可以近似地看作被 </a:t>
                </a:r>
                <a:r>
                  <a:rPr lang="en-US" altLang="zh-CN" dirty="0"/>
                  <a:t>1/</a:t>
                </a:r>
                <a:r>
                  <a:rPr lang="en" altLang="zh-CN" dirty="0"/>
                  <a:t>L </a:t>
                </a:r>
                <a:r>
                  <a:rPr lang="zh-CN" altLang="en-US" dirty="0"/>
                  <a:t>所量化压缩</a:t>
                </a:r>
                <a:r>
                  <a:rPr lang="en-US" altLang="zh-CN" dirty="0"/>
                  <a:t>. </a:t>
                </a:r>
                <a:r>
                  <a:rPr lang="zh-CN" altLang="en-US" dirty="0"/>
                  <a:t>与此同时</a:t>
                </a:r>
                <a:r>
                  <a:rPr lang="en-US" altLang="zh-CN" dirty="0"/>
                  <a:t>, </a:t>
                </a:r>
                <a:r>
                  <a:rPr lang="zh-CN" altLang="en-US" dirty="0"/>
                  <a:t>低亮度值的像素点可以看作被 </a:t>
                </a:r>
                <a:r>
                  <a:rPr lang="en-US" altLang="zh-CN" dirty="0"/>
                  <a:t>1 </a:t>
                </a:r>
                <a:r>
                  <a:rPr lang="zh-CN" altLang="en-US" dirty="0"/>
                  <a:t>量化压缩</a:t>
                </a:r>
                <a:r>
                  <a:rPr lang="en-US" altLang="zh-CN" dirty="0"/>
                  <a:t>. </a:t>
                </a:r>
                <a:r>
                  <a:rPr lang="zh-CN" altLang="en-US" dirty="0"/>
                  <a:t>这使得高亮度值像素点在被压缩的同时</a:t>
                </a:r>
                <a:r>
                  <a:rPr lang="en-US" altLang="zh-CN" dirty="0"/>
                  <a:t>, </a:t>
                </a:r>
                <a:r>
                  <a:rPr lang="zh-CN" altLang="en-US" dirty="0"/>
                  <a:t>低亮度值像素点的对比度得以保留</a:t>
                </a:r>
                <a:r>
                  <a:rPr lang="en-US" altLang="zh-CN" dirty="0"/>
                  <a:t>.</a:t>
                </a:r>
              </a:p>
              <a:p>
                <a14:m>
                  <m:oMath xmlns:m="http://schemas.openxmlformats.org/officeDocument/2006/math">
                    <m:sSub>
                      <m:sSubPr>
                        <m:ctrlPr>
                          <a:rPr lang="en" altLang="zh-CN" i="1" dirty="0" smtClean="0">
                            <a:latin typeface="Cambria Math" panose="02040503050406030204" pitchFamily="18" charset="0"/>
                          </a:rPr>
                        </m:ctrlPr>
                      </m:sSubPr>
                      <m:e>
                        <m:r>
                          <a:rPr lang="en" altLang="zh-CN" i="1" dirty="0" smtClean="0">
                            <a:latin typeface="Cambria Math" panose="02040503050406030204" pitchFamily="18" charset="0"/>
                          </a:rPr>
                          <m:t>𝐿</m:t>
                        </m:r>
                      </m:e>
                      <m:sub>
                        <m:r>
                          <a:rPr lang="en-US" altLang="zh-CN" b="0" i="1" dirty="0" smtClean="0">
                            <a:latin typeface="Cambria Math" panose="02040503050406030204" pitchFamily="18" charset="0"/>
                          </a:rPr>
                          <m:t>𝑤h𝑖𝑡𝑒</m:t>
                        </m:r>
                      </m:sub>
                    </m:sSub>
                    <m:r>
                      <a:rPr lang="en" altLang="zh-CN" i="1" dirty="0" smtClean="0">
                        <a:latin typeface="Cambria Math" panose="02040503050406030204" pitchFamily="18" charset="0"/>
                      </a:rPr>
                      <m:t> </m:t>
                    </m:r>
                  </m:oMath>
                </a14:m>
                <a:r>
                  <a:rPr lang="zh-CN" altLang="en-US" dirty="0"/>
                  <a:t>决定了扩展函数的扩展曲线形状</a:t>
                </a:r>
                <a:r>
                  <a:rPr lang="en-US" altLang="zh-CN" dirty="0"/>
                  <a:t>, </a:t>
                </a:r>
                <a:r>
                  <a:rPr lang="zh-CN" altLang="en-US" dirty="0"/>
                  <a:t>与映射后图像的对比度相关</a:t>
                </a:r>
                <a:r>
                  <a:rPr lang="en-US" altLang="zh-CN" dirty="0"/>
                  <a:t>, </a:t>
                </a:r>
                <a:r>
                  <a:rPr lang="zh-CN" altLang="en-US" dirty="0"/>
                  <a:t>经过实验表明</a:t>
                </a:r>
                <a:r>
                  <a:rPr lang="en-US" altLang="zh-CN" dirty="0"/>
                  <a:t>, </a:t>
                </a:r>
                <a:r>
                  <a:rPr lang="zh-CN" altLang="en-US" dirty="0"/>
                  <a:t>当取值较大时效果较好</a:t>
                </a:r>
                <a:r>
                  <a:rPr lang="en-US" altLang="zh-CN" dirty="0"/>
                  <a:t>, </a:t>
                </a:r>
                <a:r>
                  <a:rPr lang="zh-CN" altLang="en-US" dirty="0"/>
                  <a:t>推荐采用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𝑤h𝑖𝑡𝑒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𝑚𝑎𝑥</m:t>
                        </m:r>
                      </m:sub>
                    </m:sSub>
                  </m:oMath>
                </a14:m>
                <a:r>
                  <a:rPr lang="zh-CN" altLang="en-US" dirty="0"/>
                  <a:t> ​</a:t>
                </a:r>
                <a:r>
                  <a:rPr lang="en-US" altLang="zh-CN" dirty="0"/>
                  <a:t>, </a:t>
                </a:r>
                <a:r>
                  <a:rPr lang="zh-CN" altLang="en-US" dirty="0"/>
                  <a:t>在限制伪像的同时提高对比度</a:t>
                </a:r>
                <a:r>
                  <a:rPr lang="en-US" altLang="zh-CN" dirty="0"/>
                  <a:t>. </a:t>
                </a:r>
              </a:p>
              <a:p>
                <a:endParaRPr kumimoji="1" lang="zh-CN" altLang="en-US" dirty="0"/>
              </a:p>
            </p:txBody>
          </p:sp>
        </mc:Choice>
        <mc:Fallback xmlns="">
          <p:sp>
            <p:nvSpPr>
              <p:cNvPr id="3" name="内容占位符 2">
                <a:extLst>
                  <a:ext uri="{FF2B5EF4-FFF2-40B4-BE49-F238E27FC236}">
                    <a16:creationId xmlns:a16="http://schemas.microsoft.com/office/drawing/2014/main" id="{CF206185-D015-C24C-B039-3403BC9C5310}"/>
                  </a:ext>
                </a:extLst>
              </p:cNvPr>
              <p:cNvSpPr>
                <a:spLocks noGrp="1" noRot="1" noChangeAspect="1" noMove="1" noResize="1" noEditPoints="1" noAdjustHandles="1" noChangeArrowheads="1" noChangeShapeType="1" noTextEdit="1"/>
              </p:cNvSpPr>
              <p:nvPr>
                <p:ph idx="1"/>
              </p:nvPr>
            </p:nvSpPr>
            <p:spPr>
              <a:xfrm>
                <a:off x="1371600" y="2019300"/>
                <a:ext cx="9601200" cy="3937000"/>
              </a:xfrm>
              <a:blipFill>
                <a:blip r:embed="rId2"/>
                <a:stretch>
                  <a:fillRect l="-661" t="-2251" r="-397"/>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8C992306-7B18-CC44-B118-FDA8B99D4554}"/>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6D758B66-0B08-B946-8B5A-A14835E7A1DB}"/>
              </a:ext>
            </a:extLst>
          </p:cNvPr>
          <p:cNvSpPr/>
          <p:nvPr/>
        </p:nvSpPr>
        <p:spPr>
          <a:xfrm>
            <a:off x="1371600" y="1428750"/>
            <a:ext cx="6096000" cy="461665"/>
          </a:xfrm>
          <a:prstGeom prst="rect">
            <a:avLst/>
          </a:prstGeom>
        </p:spPr>
        <p:txBody>
          <a:bodyPr>
            <a:spAutoFit/>
          </a:bodyPr>
          <a:lstStyle/>
          <a:p>
            <a:r>
              <a:rPr lang="zh-CN" altLang="en-US" sz="2400" dirty="0"/>
              <a:t>反色调映射</a:t>
            </a:r>
            <a:endParaRPr lang="zh-CN" altLang="en-US" sz="2400" dirty="0">
              <a:effectLst/>
            </a:endParaRPr>
          </a:p>
        </p:txBody>
      </p:sp>
    </p:spTree>
    <p:extLst>
      <p:ext uri="{BB962C8B-B14F-4D97-AF65-F5344CB8AC3E}">
        <p14:creationId xmlns:p14="http://schemas.microsoft.com/office/powerpoint/2010/main" val="187906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9B6DD-0A44-5A4E-9B63-BA310537832E}"/>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C9A7485F-DD42-F949-99DB-1ABA59CB1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7350" y="835025"/>
            <a:ext cx="6773786" cy="5187950"/>
          </a:xfrm>
        </p:spPr>
      </p:pic>
    </p:spTree>
    <p:extLst>
      <p:ext uri="{BB962C8B-B14F-4D97-AF65-F5344CB8AC3E}">
        <p14:creationId xmlns:p14="http://schemas.microsoft.com/office/powerpoint/2010/main" val="407772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918191-985B-804C-9641-101D01117371}"/>
                  </a:ext>
                </a:extLst>
              </p:cNvPr>
              <p:cNvSpPr>
                <a:spLocks noGrp="1"/>
              </p:cNvSpPr>
              <p:nvPr>
                <p:ph idx="1"/>
              </p:nvPr>
            </p:nvSpPr>
            <p:spPr/>
            <p:txBody>
              <a:bodyPr/>
              <a:lstStyle/>
              <a:p>
                <a:r>
                  <a:rPr lang="zh-CN" altLang="en-US" dirty="0"/>
                  <a:t>像在高光区域或暗区域往往存在着细节丢失、噪声加大等情况</a:t>
                </a:r>
                <a:r>
                  <a:rPr lang="en-US" altLang="zh-CN" dirty="0"/>
                  <a:t>, </a:t>
                </a:r>
                <a:r>
                  <a:rPr lang="zh-CN" altLang="en-US" dirty="0"/>
                  <a:t>可以通过一些方法来尽可能地对丢失的信息进行弥补。</a:t>
                </a:r>
                <a:endParaRPr lang="en-US" altLang="zh-CN" dirty="0"/>
              </a:p>
              <a:p>
                <a:r>
                  <a:rPr lang="zh-CN" altLang="en-US" dirty="0"/>
                  <a:t>高通滤波器</a:t>
                </a:r>
                <a14:m>
                  <m:oMath xmlns:m="http://schemas.openxmlformats.org/officeDocument/2006/math">
                    <m:r>
                      <a:rPr lang="zh-CN" altLang="en-US" b="0" i="0" smtClean="0">
                        <a:latin typeface="Cambria Math" panose="02040503050406030204" pitchFamily="18" charset="0"/>
                      </a:rPr>
                      <m:t>：</m:t>
                    </m:r>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𝑑𝑚𝑎𝑥</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𝜖</m:t>
                            </m:r>
                          </m:e>
                          <m:e>
                            <m:r>
                              <a:rPr lang="en-US" altLang="zh-CN" b="0" i="1" smtClean="0">
                                <a:latin typeface="Cambria Math" panose="02040503050406030204" pitchFamily="18" charset="0"/>
                              </a:rPr>
                              <m:t>0,</m:t>
                            </m:r>
                            <m:r>
                              <a:rPr lang="zh-CN" altLang="en-US" b="0" i="1" smtClean="0">
                                <a:latin typeface="Cambria Math" panose="02040503050406030204" pitchFamily="18" charset="0"/>
                              </a:rPr>
                              <m:t>         </m:t>
                            </m:r>
                            <m:r>
                              <a:rPr lang="en-US" altLang="zh-CN" b="0" i="1" smtClean="0">
                                <a:latin typeface="Cambria Math" panose="02040503050406030204" pitchFamily="18" charset="0"/>
                              </a:rPr>
                              <m:t>𝑜𝑡h𝑒𝑟𝑠</m:t>
                            </m:r>
                            <m:r>
                              <a:rPr lang="zh-CN" altLang="en-US" b="0" i="1" smtClean="0">
                                <a:latin typeface="Cambria Math" panose="02040503050406030204" pitchFamily="18" charset="0"/>
                              </a:rPr>
                              <m:t> </m:t>
                            </m:r>
                          </m:e>
                        </m:eqArr>
                      </m:e>
                    </m:d>
                  </m:oMath>
                </a14:m>
                <a:endParaRPr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F0918191-985B-804C-9641-101D01117371}"/>
                  </a:ext>
                </a:extLst>
              </p:cNvPr>
              <p:cNvSpPr>
                <a:spLocks noGrp="1" noRot="1" noChangeAspect="1" noMove="1" noResize="1" noEditPoints="1" noAdjustHandles="1" noChangeArrowheads="1" noChangeShapeType="1" noTextEdit="1"/>
              </p:cNvSpPr>
              <p:nvPr>
                <p:ph idx="1"/>
              </p:nvPr>
            </p:nvSpPr>
            <p:spPr>
              <a:blipFill>
                <a:blip r:embed="rId2"/>
                <a:stretch>
                  <a:fillRect l="-661" t="-23404" r="-397" b="-3191"/>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9BBE9C54-4E9D-064F-B0C4-578BFB4A9258}"/>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B0B41615-D471-3C43-B8BE-26B6DF760910}"/>
              </a:ext>
            </a:extLst>
          </p:cNvPr>
          <p:cNvSpPr/>
          <p:nvPr/>
        </p:nvSpPr>
        <p:spPr>
          <a:xfrm>
            <a:off x="1371600" y="1428750"/>
            <a:ext cx="6096000" cy="461665"/>
          </a:xfrm>
          <a:prstGeom prst="rect">
            <a:avLst/>
          </a:prstGeom>
        </p:spPr>
        <p:txBody>
          <a:bodyPr>
            <a:spAutoFit/>
          </a:bodyPr>
          <a:lstStyle/>
          <a:p>
            <a:r>
              <a:rPr lang="zh-CN" altLang="en-US" sz="2400" dirty="0"/>
              <a:t>高光区域处理</a:t>
            </a:r>
            <a:endParaRPr lang="zh-CN" altLang="en-US" sz="3200" dirty="0">
              <a:effectLst/>
            </a:endParaRPr>
          </a:p>
        </p:txBody>
      </p:sp>
      <p:pic>
        <p:nvPicPr>
          <p:cNvPr id="7" name="图片 6">
            <a:extLst>
              <a:ext uri="{FF2B5EF4-FFF2-40B4-BE49-F238E27FC236}">
                <a16:creationId xmlns:a16="http://schemas.microsoft.com/office/drawing/2014/main" id="{1EF895AB-37B5-4043-9B2B-930E967A6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50" y="4044734"/>
            <a:ext cx="6661150" cy="2267166"/>
          </a:xfrm>
          <a:prstGeom prst="rect">
            <a:avLst/>
          </a:prstGeom>
        </p:spPr>
      </p:pic>
    </p:spTree>
    <p:extLst>
      <p:ext uri="{BB962C8B-B14F-4D97-AF65-F5344CB8AC3E}">
        <p14:creationId xmlns:p14="http://schemas.microsoft.com/office/powerpoint/2010/main" val="1860727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122446-5B95-DC4B-82B2-35BE32A9B4D7}"/>
                  </a:ext>
                </a:extLst>
              </p:cNvPr>
              <p:cNvSpPr>
                <a:spLocks noGrp="1"/>
              </p:cNvSpPr>
              <p:nvPr>
                <p:ph idx="1"/>
              </p:nvPr>
            </p:nvSpPr>
            <p:spPr>
              <a:xfrm>
                <a:off x="1295400" y="1231900"/>
                <a:ext cx="9601200" cy="4216400"/>
              </a:xfrm>
            </p:spPr>
            <p:txBody>
              <a:bodyPr/>
              <a:lstStyle/>
              <a:p>
                <a:r>
                  <a:rPr lang="zh-CN" altLang="en-US" dirty="0"/>
                  <a:t>人眼对于高亮度物体更为敏感</a:t>
                </a:r>
                <a:r>
                  <a:rPr lang="en-US" altLang="zh-CN" dirty="0"/>
                  <a:t>, </a:t>
                </a:r>
                <a:r>
                  <a:rPr lang="zh-CN" altLang="en-US" dirty="0"/>
                  <a:t>进一步增强后的图像中高光区域像素点的亮度值会影响周围低亮度值的像素点的细节表现</a:t>
                </a:r>
                <a:r>
                  <a:rPr lang="en-US" altLang="zh-CN" dirty="0"/>
                  <a:t>.</a:t>
                </a:r>
                <a:r>
                  <a:rPr lang="zh-CN" altLang="en-US" dirty="0"/>
                  <a:t>，所以此处需要引入腐蚀操作：</a:t>
                </a:r>
                <a:endParaRPr lang="en-US" altLang="zh-CN" dirty="0"/>
              </a:p>
              <a:p>
                <a:pPr marL="0" indent="0">
                  <a:buNone/>
                </a:pPr>
                <a:endParaRPr lang="en-US" altLang="zh-CN" dirty="0"/>
              </a:p>
              <a:p>
                <a:pPr marL="0" indent="0" algn="ctr">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𝑒</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e>
                              </m:d>
                              <m:r>
                                <a:rPr lang="en-US" altLang="zh-CN" i="1">
                                  <a:latin typeface="Cambria Math" panose="02040503050406030204" pitchFamily="18" charset="0"/>
                                </a:rPr>
                                <m:t>≠0</m:t>
                              </m:r>
                            </m:lim>
                          </m:limLow>
                        </m:fName>
                        <m:e>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m:t>
                              </m:r>
                            </m:sup>
                          </m:sSup>
                          <m:r>
                            <a:rPr lang="en-US" altLang="zh-CN" i="1">
                              <a:latin typeface="Cambria Math" panose="02040503050406030204" pitchFamily="18" charset="0"/>
                            </a:rPr>
                            <m:t>)</m:t>
                          </m:r>
                        </m:e>
                      </m:func>
                    </m:oMath>
                  </m:oMathPara>
                </a14:m>
                <a:endParaRPr lang="en-US" altLang="zh-CN" dirty="0"/>
              </a:p>
              <a:p>
                <a:r>
                  <a:rPr lang="zh-CN" altLang="en-US" dirty="0"/>
                  <a:t>腐蚀后的图像输入到高斯滤波器。二维高斯函数对阈值图像有模糊的效果</a:t>
                </a:r>
                <a:r>
                  <a:rPr lang="en-US" altLang="zh-CN" dirty="0"/>
                  <a:t>, </a:t>
                </a:r>
                <a:r>
                  <a:rPr lang="zh-CN" altLang="en-US" dirty="0"/>
                  <a:t>其模糊效果能够有效地模拟光线的衰减情况和去除部分噪声</a:t>
                </a:r>
                <a:r>
                  <a:rPr lang="en-US" altLang="zh-CN" dirty="0"/>
                  <a:t>, </a:t>
                </a:r>
                <a:r>
                  <a:rPr lang="zh-CN" altLang="en-US" dirty="0"/>
                  <a:t>而腐蚀操作将会减少高光区域对周围像素点的遮盖效果：</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𝑦</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den>
                          </m:f>
                        </m:sup>
                      </m:sSup>
                    </m:oMath>
                  </m:oMathPara>
                </a14:m>
                <a:endParaRPr lang="en-US" altLang="zh-CN" dirty="0"/>
              </a:p>
              <a:p>
                <a:pPr marL="0" indent="0">
                  <a:buNone/>
                </a:pPr>
                <a:endParaRPr lang="en-US" altLang="zh-CN" dirty="0"/>
              </a:p>
              <a:p>
                <a:pPr marL="0" indent="0" algn="ctr">
                  <a:buNone/>
                </a:pPr>
                <a:endParaRPr lang="en-US" altLang="zh-CN" dirty="0"/>
              </a:p>
            </p:txBody>
          </p:sp>
        </mc:Choice>
        <mc:Fallback xmlns="">
          <p:sp>
            <p:nvSpPr>
              <p:cNvPr id="3" name="内容占位符 2">
                <a:extLst>
                  <a:ext uri="{FF2B5EF4-FFF2-40B4-BE49-F238E27FC236}">
                    <a16:creationId xmlns:a16="http://schemas.microsoft.com/office/drawing/2014/main" id="{49122446-5B95-DC4B-82B2-35BE32A9B4D7}"/>
                  </a:ext>
                </a:extLst>
              </p:cNvPr>
              <p:cNvSpPr>
                <a:spLocks noGrp="1" noRot="1" noChangeAspect="1" noMove="1" noResize="1" noEditPoints="1" noAdjustHandles="1" noChangeArrowheads="1" noChangeShapeType="1" noTextEdit="1"/>
              </p:cNvSpPr>
              <p:nvPr>
                <p:ph idx="1"/>
              </p:nvPr>
            </p:nvSpPr>
            <p:spPr>
              <a:xfrm>
                <a:off x="1295400" y="1231900"/>
                <a:ext cx="9601200" cy="4216400"/>
              </a:xfrm>
              <a:blipFill>
                <a:blip r:embed="rId2"/>
                <a:stretch>
                  <a:fillRect l="-528" t="-1502" r="-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7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CC7B0-2442-9649-A439-C6381468BE38}"/>
              </a:ext>
            </a:extLst>
          </p:cNvPr>
          <p:cNvSpPr>
            <a:spLocks noGrp="1"/>
          </p:cNvSpPr>
          <p:nvPr>
            <p:ph type="title"/>
          </p:nvPr>
        </p:nvSpPr>
        <p:spPr/>
        <p:txBody>
          <a:bodyPr/>
          <a:lstStyle/>
          <a:p>
            <a:endParaRPr kumimoji="1" lang="zh-CN" altLang="en-US" dirty="0"/>
          </a:p>
        </p:txBody>
      </p:sp>
      <p:pic>
        <p:nvPicPr>
          <p:cNvPr id="5" name="内容占位符 4">
            <a:extLst>
              <a:ext uri="{FF2B5EF4-FFF2-40B4-BE49-F238E27FC236}">
                <a16:creationId xmlns:a16="http://schemas.microsoft.com/office/drawing/2014/main" id="{03CADD29-DB84-D24D-B9FC-CD5D0B0EF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650" y="1974850"/>
            <a:ext cx="9201670" cy="2908300"/>
          </a:xfrm>
        </p:spPr>
      </p:pic>
    </p:spTree>
    <p:extLst>
      <p:ext uri="{BB962C8B-B14F-4D97-AF65-F5344CB8AC3E}">
        <p14:creationId xmlns:p14="http://schemas.microsoft.com/office/powerpoint/2010/main" val="309675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2B7071-CB16-254C-977D-132DC7A0E00A}"/>
                  </a:ext>
                </a:extLst>
              </p:cNvPr>
              <p:cNvSpPr>
                <a:spLocks noGrp="1"/>
              </p:cNvSpPr>
              <p:nvPr>
                <p:ph idx="1"/>
              </p:nvPr>
            </p:nvSpPr>
            <p:spPr/>
            <p:txBody>
              <a:bodyPr/>
              <a:lstStyle/>
              <a:p>
                <a:r>
                  <a:rPr lang="zh-CN" altLang="en-US" dirty="0"/>
                  <a:t>图像通过反色调映射的全局映射以及高光区域的局部调整后</a:t>
                </a:r>
                <a:r>
                  <a:rPr lang="en-US" altLang="zh-CN" dirty="0"/>
                  <a:t>, </a:t>
                </a:r>
                <a:r>
                  <a:rPr lang="zh-CN" altLang="en-US" dirty="0"/>
                  <a:t>在中高亮度部分的表现比较优秀 </a:t>
                </a:r>
                <a:r>
                  <a:rPr lang="en-US" altLang="zh-CN" dirty="0"/>
                  <a:t>, </a:t>
                </a:r>
                <a:r>
                  <a:rPr lang="zh-CN" altLang="en-US" dirty="0"/>
                  <a:t>但在暗区域部分并没有很好地保持其原有亮度</a:t>
                </a:r>
                <a:r>
                  <a:rPr lang="en-US" altLang="zh-CN" dirty="0"/>
                  <a:t>, </a:t>
                </a:r>
                <a:r>
                  <a:rPr lang="zh-CN" altLang="en-US" dirty="0"/>
                  <a:t>在减小画面对比度的同时还引入了一些新的噪声</a:t>
                </a:r>
                <a:r>
                  <a:rPr lang="en-US" altLang="zh-CN" dirty="0"/>
                  <a:t>. </a:t>
                </a:r>
                <a:r>
                  <a:rPr lang="zh-CN" altLang="en-US" dirty="0"/>
                  <a:t>所以在进行图像融合的时候需要对图像的暗区域进行处理：</a:t>
                </a:r>
                <a:endParaRPr lang="en-US" altLang="zh-CN" dirty="0"/>
              </a:p>
              <a:p>
                <a14:m>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latin typeface="Cambria Math" panose="02040503050406030204" pitchFamily="18" charset="0"/>
                              </a:rPr>
                              <m:t>𝜎</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𝛽</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𝐼</m:t>
                                </m:r>
                              </m:e>
                              <m:sub>
                                <m:r>
                                  <a:rPr kumimoji="1" lang="en-US" altLang="zh-CN" b="0" i="1" smtClean="0">
                                    <a:latin typeface="Cambria Math" panose="02040503050406030204" pitchFamily="18" charset="0"/>
                                  </a:rPr>
                                  <m:t>𝑚𝑖𝑛</m:t>
                                </m:r>
                              </m:sub>
                            </m:sSub>
                          </m:e>
                          <m:e>
                            <m:r>
                              <a:rPr kumimoji="1" lang="en-US" altLang="zh-CN" b="0" i="1" smtClean="0">
                                <a:latin typeface="Cambria Math" panose="02040503050406030204" pitchFamily="18" charset="0"/>
                              </a:rPr>
                              <m:t>𝛾</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𝛿</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h</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≥0</m:t>
                            </m:r>
                          </m:e>
                        </m:eqArr>
                      </m:e>
                    </m:d>
                  </m:oMath>
                </a14:m>
                <a:endParaRPr kumimoji="1" lang="zh-CN" altLang="en-US" dirty="0"/>
              </a:p>
            </p:txBody>
          </p:sp>
        </mc:Choice>
        <mc:Fallback xmlns="">
          <p:sp>
            <p:nvSpPr>
              <p:cNvPr id="3" name="内容占位符 2">
                <a:extLst>
                  <a:ext uri="{FF2B5EF4-FFF2-40B4-BE49-F238E27FC236}">
                    <a16:creationId xmlns:a16="http://schemas.microsoft.com/office/drawing/2014/main" id="{2E2B7071-CB16-254C-977D-132DC7A0E00A}"/>
                  </a:ext>
                </a:extLst>
              </p:cNvPr>
              <p:cNvSpPr>
                <a:spLocks noGrp="1" noRot="1" noChangeAspect="1" noMove="1" noResize="1" noEditPoints="1" noAdjustHandles="1" noChangeArrowheads="1" noChangeShapeType="1" noTextEdit="1"/>
              </p:cNvSpPr>
              <p:nvPr>
                <p:ph idx="1"/>
              </p:nvPr>
            </p:nvSpPr>
            <p:spPr>
              <a:blipFill>
                <a:blip r:embed="rId2"/>
                <a:stretch>
                  <a:fillRect l="-661" t="-7447" r="-397" b="-19149"/>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1B80CC1C-5866-0641-9A3D-D20F0EA65C11}"/>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altLang="zh-CN" b="1" dirty="0"/>
              <a:t>HDR</a:t>
            </a:r>
            <a:r>
              <a:rPr lang="zh-CN" altLang="en-US" b="1" dirty="0"/>
              <a:t>算法的基本实现与效果优化</a:t>
            </a:r>
            <a:br>
              <a:rPr lang="zh-CN" altLang="en-US" b="1" dirty="0"/>
            </a:br>
            <a:endParaRPr kumimoji="1" lang="zh-CN" altLang="en-US" dirty="0"/>
          </a:p>
        </p:txBody>
      </p:sp>
      <p:sp>
        <p:nvSpPr>
          <p:cNvPr id="5" name="矩形 4">
            <a:extLst>
              <a:ext uri="{FF2B5EF4-FFF2-40B4-BE49-F238E27FC236}">
                <a16:creationId xmlns:a16="http://schemas.microsoft.com/office/drawing/2014/main" id="{949D3A1B-E8BD-B247-A2A3-A1359AC4E8B9}"/>
              </a:ext>
            </a:extLst>
          </p:cNvPr>
          <p:cNvSpPr/>
          <p:nvPr/>
        </p:nvSpPr>
        <p:spPr>
          <a:xfrm>
            <a:off x="1371600" y="1428750"/>
            <a:ext cx="6096000" cy="461665"/>
          </a:xfrm>
          <a:prstGeom prst="rect">
            <a:avLst/>
          </a:prstGeom>
        </p:spPr>
        <p:txBody>
          <a:bodyPr>
            <a:spAutoFit/>
          </a:bodyPr>
          <a:lstStyle/>
          <a:p>
            <a:r>
              <a:rPr lang="zh-CN" altLang="en-US" sz="2400" dirty="0"/>
              <a:t>图像融合</a:t>
            </a:r>
            <a:endParaRPr lang="zh-CN" altLang="en-US" sz="4000" dirty="0">
              <a:effectLst/>
            </a:endParaRPr>
          </a:p>
        </p:txBody>
      </p:sp>
    </p:spTree>
    <p:extLst>
      <p:ext uri="{BB962C8B-B14F-4D97-AF65-F5344CB8AC3E}">
        <p14:creationId xmlns:p14="http://schemas.microsoft.com/office/powerpoint/2010/main" val="3668741985"/>
      </p:ext>
    </p:extLst>
  </p:cSld>
  <p:clrMapOvr>
    <a:masterClrMapping/>
  </p:clrMapOvr>
</p:sld>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{222CEAA4-2BD8-5945-9013-1F37698C616A}tf10001072</Template>
  <TotalTime>811</TotalTime>
  <Words>1820</Words>
  <Application>Microsoft Macintosh PowerPoint</Application>
  <PresentationFormat>宽屏</PresentationFormat>
  <Paragraphs>93</Paragraphs>
  <Slides>21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Open Sans</vt:lpstr>
      <vt:lpstr>Cambria Math</vt:lpstr>
      <vt:lpstr>Franklin Gothic Book</vt:lpstr>
      <vt:lpstr>剪切</vt:lpstr>
      <vt:lpstr>基于HDR算法的实时VR视频播放器 </vt:lpstr>
      <vt:lpstr>HDR算法的基本实现与效果优化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Related Work</vt:lpstr>
      <vt:lpstr>PowerPoint 演示文稿</vt:lpstr>
      <vt:lpstr>HDR算法处理视频的优化过程 </vt:lpstr>
      <vt:lpstr>PowerPoint 演示文稿</vt:lpstr>
      <vt:lpstr>PowerPoint 演示文稿</vt:lpstr>
      <vt:lpstr>PowerPoint 演示文稿</vt:lpstr>
      <vt:lpstr>实现全景VR视频播放器 </vt:lpstr>
      <vt:lpstr>PowerPoint 演示文稿</vt:lpstr>
      <vt:lpstr>PowerPoint 演示文稿</vt:lpstr>
      <vt:lpstr>参考文献</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基于HDR算法的实时VR视频播放器 </dc:title>
  <dc:creator/>
  <cp:lastModifiedBy>Chan Miguel</cp:lastModifiedBy>
  <cp:revision>27</cp:revision>
  <dcterms:modified xsi:type="dcterms:W3CDTF">2019-06-16T06:44:08Z</dcterms:modified>
</cp:coreProperties>
</file>